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256" r:id="rId2"/>
    <p:sldId id="440" r:id="rId3"/>
    <p:sldId id="351" r:id="rId4"/>
    <p:sldId id="424" r:id="rId5"/>
    <p:sldId id="437" r:id="rId6"/>
    <p:sldId id="438" r:id="rId7"/>
    <p:sldId id="439" r:id="rId8"/>
    <p:sldId id="427" r:id="rId9"/>
    <p:sldId id="432" r:id="rId10"/>
    <p:sldId id="429" r:id="rId11"/>
    <p:sldId id="436" r:id="rId12"/>
    <p:sldId id="417" r:id="rId13"/>
    <p:sldId id="430" r:id="rId14"/>
    <p:sldId id="431" r:id="rId15"/>
    <p:sldId id="6441" r:id="rId16"/>
    <p:sldId id="6442" r:id="rId17"/>
    <p:sldId id="278" r:id="rId18"/>
    <p:sldId id="352" r:id="rId19"/>
    <p:sldId id="259" r:id="rId20"/>
    <p:sldId id="261" r:id="rId21"/>
    <p:sldId id="6443" r:id="rId22"/>
    <p:sldId id="263" r:id="rId23"/>
    <p:sldId id="264" r:id="rId24"/>
    <p:sldId id="266" r:id="rId25"/>
    <p:sldId id="277" r:id="rId26"/>
    <p:sldId id="262" r:id="rId27"/>
    <p:sldId id="340" r:id="rId28"/>
    <p:sldId id="325" r:id="rId29"/>
    <p:sldId id="327" r:id="rId30"/>
    <p:sldId id="6444" r:id="rId31"/>
    <p:sldId id="6445" r:id="rId32"/>
    <p:sldId id="329" r:id="rId33"/>
    <p:sldId id="328" r:id="rId34"/>
    <p:sldId id="342" r:id="rId35"/>
    <p:sldId id="345" r:id="rId36"/>
    <p:sldId id="353" r:id="rId37"/>
    <p:sldId id="425" r:id="rId38"/>
    <p:sldId id="331" r:id="rId39"/>
    <p:sldId id="332" r:id="rId40"/>
    <p:sldId id="333" r:id="rId41"/>
    <p:sldId id="354" r:id="rId42"/>
    <p:sldId id="334" r:id="rId43"/>
    <p:sldId id="335" r:id="rId44"/>
    <p:sldId id="336" r:id="rId45"/>
    <p:sldId id="347" r:id="rId46"/>
    <p:sldId id="348" r:id="rId47"/>
    <p:sldId id="350" r:id="rId48"/>
    <p:sldId id="337" r:id="rId49"/>
    <p:sldId id="343" r:id="rId50"/>
    <p:sldId id="338" r:id="rId51"/>
    <p:sldId id="346" r:id="rId52"/>
    <p:sldId id="298" r:id="rId53"/>
    <p:sldId id="299" r:id="rId54"/>
    <p:sldId id="339" r:id="rId55"/>
    <p:sldId id="426" r:id="rId56"/>
    <p:sldId id="418" r:id="rId57"/>
    <p:sldId id="274" r:id="rId58"/>
    <p:sldId id="292" r:id="rId59"/>
    <p:sldId id="293" r:id="rId60"/>
    <p:sldId id="371" r:id="rId61"/>
    <p:sldId id="380" r:id="rId62"/>
    <p:sldId id="381" r:id="rId63"/>
    <p:sldId id="433" r:id="rId64"/>
    <p:sldId id="375" r:id="rId65"/>
    <p:sldId id="376" r:id="rId66"/>
    <p:sldId id="368" r:id="rId67"/>
    <p:sldId id="382" r:id="rId68"/>
    <p:sldId id="383" r:id="rId69"/>
    <p:sldId id="434" r:id="rId70"/>
    <p:sldId id="419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420" r:id="rId85"/>
    <p:sldId id="397" r:id="rId86"/>
    <p:sldId id="398" r:id="rId87"/>
    <p:sldId id="399" r:id="rId88"/>
    <p:sldId id="357" r:id="rId89"/>
    <p:sldId id="400" r:id="rId90"/>
    <p:sldId id="358" r:id="rId91"/>
    <p:sldId id="359" r:id="rId92"/>
    <p:sldId id="401" r:id="rId93"/>
    <p:sldId id="402" r:id="rId94"/>
    <p:sldId id="403" r:id="rId95"/>
    <p:sldId id="404" r:id="rId96"/>
    <p:sldId id="405" r:id="rId97"/>
    <p:sldId id="406" r:id="rId98"/>
    <p:sldId id="360" r:id="rId99"/>
    <p:sldId id="407" r:id="rId100"/>
    <p:sldId id="428" r:id="rId101"/>
    <p:sldId id="421" r:id="rId102"/>
    <p:sldId id="362" r:id="rId103"/>
    <p:sldId id="361" r:id="rId104"/>
    <p:sldId id="408" r:id="rId105"/>
    <p:sldId id="364" r:id="rId106"/>
    <p:sldId id="365" r:id="rId107"/>
    <p:sldId id="409" r:id="rId108"/>
    <p:sldId id="366" r:id="rId109"/>
    <p:sldId id="410" r:id="rId110"/>
    <p:sldId id="422" r:id="rId111"/>
    <p:sldId id="349" r:id="rId112"/>
    <p:sldId id="411" r:id="rId113"/>
    <p:sldId id="412" r:id="rId114"/>
    <p:sldId id="413" r:id="rId115"/>
    <p:sldId id="414" r:id="rId116"/>
    <p:sldId id="415" r:id="rId117"/>
    <p:sldId id="344" r:id="rId11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hared%20Files\Classes\CS%20213%20F'10\code\22-concurrent-programming\race-gw-2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hared%20Files\Classes\CS%20213%20F'10\code\22-concurrent-programming\race-gw-2.txt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hared%20Files\Classes\CS%20213%20F'10\code\22-concurrent-programming\race-gw-2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</c:spPr>
          <c:invertIfNegative val="0"/>
          <c:cat>
            <c:numRef>
              <c:f>norace!$A$2:$A$101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norace!$B$2:$B$101</c:f>
              <c:numCache>
                <c:formatCode>General</c:formatCode>
                <c:ptCount val="10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E-3942-8708-071278ADFB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68228880"/>
        <c:axId val="-1907237968"/>
      </c:barChart>
      <c:catAx>
        <c:axId val="-2068228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907237968"/>
        <c:crosses val="autoZero"/>
        <c:auto val="1"/>
        <c:lblAlgn val="ctr"/>
        <c:lblOffset val="100"/>
        <c:noMultiLvlLbl val="0"/>
      </c:catAx>
      <c:valAx>
        <c:axId val="-1907237968"/>
        <c:scaling>
          <c:orientation val="minMax"/>
          <c:max val="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228880"/>
        <c:crosses val="autoZero"/>
        <c:crossBetween val="between"/>
        <c:majorUnit val="1"/>
        <c:minorUnit val="0.04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</c:spPr>
          <c:invertIfNegative val="0"/>
          <c:cat>
            <c:numRef>
              <c:f>'race-gw-2'!$A$2:$A$101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'race-gw-2'!$B$2:$B$101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6</c:v>
                </c:pt>
                <c:pt idx="11">
                  <c:v>0</c:v>
                </c:pt>
                <c:pt idx="12">
                  <c:v>0</c:v>
                </c:pt>
                <c:pt idx="13">
                  <c:v>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3</c:v>
                </c:pt>
                <c:pt idx="26">
                  <c:v>0</c:v>
                </c:pt>
                <c:pt idx="27">
                  <c:v>3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7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7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7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7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7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6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1</c:v>
                </c:pt>
                <c:pt idx="79">
                  <c:v>6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12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7</c:v>
                </c:pt>
                <c:pt idx="98">
                  <c:v>0</c:v>
                </c:pt>
                <c:pt idx="9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6-BA4D-A950-3B57A3A05D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68989296"/>
        <c:axId val="-2068986448"/>
      </c:barChart>
      <c:catAx>
        <c:axId val="-2068989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68986448"/>
        <c:crosses val="autoZero"/>
        <c:auto val="1"/>
        <c:lblAlgn val="ctr"/>
        <c:lblOffset val="100"/>
        <c:noMultiLvlLbl val="0"/>
      </c:catAx>
      <c:valAx>
        <c:axId val="-20689864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9892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</c:spPr>
          <c:invertIfNegative val="0"/>
          <c:cat>
            <c:numRef>
              <c:f>'race-laptop-1'!$A$2:$A$101</c:f>
              <c:numCache>
                <c:formatCode>General</c:formatCode>
                <c:ptCount val="1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</c:numCache>
            </c:numRef>
          </c:cat>
          <c:val>
            <c:numRef>
              <c:f>'race-laptop-1'!$B$2:$B$101</c:f>
              <c:numCache>
                <c:formatCode>General</c:formatCode>
                <c:ptCount val="10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0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2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2</c:v>
                </c:pt>
                <c:pt idx="51">
                  <c:v>1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CE-4841-AA6D-D2CB2E5297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67888464"/>
        <c:axId val="-1964342320"/>
      </c:barChart>
      <c:catAx>
        <c:axId val="-2067888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964342320"/>
        <c:crosses val="autoZero"/>
        <c:auto val="1"/>
        <c:lblAlgn val="ctr"/>
        <c:lblOffset val="100"/>
        <c:noMultiLvlLbl val="0"/>
      </c:catAx>
      <c:valAx>
        <c:axId val="-1964342320"/>
        <c:scaling>
          <c:orientation val="minMax"/>
          <c:max val="3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7888464"/>
        <c:crosses val="autoZero"/>
        <c:crossBetween val="between"/>
        <c:majorUnit val="1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3788-2AD3-2041-B933-30A616E52201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D72FB-FFC0-F64D-B6DF-4B8F529D22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93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e5dacf88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e5dacf88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673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005"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02756" indent="-270291" defTabSz="934005"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081164" indent="-216233" defTabSz="934005"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513629" indent="-216233" defTabSz="934005"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1946095" indent="-216233" defTabSz="934005"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378560" indent="-216233" defTabSz="93400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811026" indent="-216233" defTabSz="93400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243491" indent="-216233" defTabSz="93400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675957" indent="-216233" defTabSz="93400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fld id="{84CA0ADA-2367-7D49-9CEF-155F7C5B3E05}" type="slidenum">
              <a:rPr lang="zh-CN" altLang="en-US" sz="900" b="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/>
              <a:t>42</a:t>
            </a:fld>
            <a:endParaRPr lang="en-US" altLang="zh-CN" sz="900" b="0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51090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09B8D23B-B70C-334C-977A-D7CFAC109216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43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94000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 txBox="1">
            <a:spLocks noGrp="1" noChangeArrowheads="1"/>
          </p:cNvSpPr>
          <p:nvPr/>
        </p:nvSpPr>
        <p:spPr bwMode="auto">
          <a:xfrm>
            <a:off x="0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r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t>CS267 Lecture 2</a:t>
            </a:r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0962" name="Rectangle 5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D4562A0E-1CF6-B240-9A20-0487BBE2CC40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44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66481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B01557D5-340C-EA41-A248-3189DB611DDE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48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683847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D06258B7-0FEE-A14E-AF68-0DF8E79B24BF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50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801897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97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altLang="zh-CN" dirty="0" err="1"/>
              <a:t>_detach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release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1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D5A155BD-84FF-4F41-AF2A-87B5241BE0E0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57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4012197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</a:t>
            </a:r>
            <a:r>
              <a:rPr lang="en-US" baseline="0" dirty="0"/>
              <a:t> include stack size, stack address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51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5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8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8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EDE2BF6-2DF0-C045-A0A5-BE0C907D7894}" type="slidenum">
              <a:rPr lang="zh-CN" altLang="en-US">
                <a:latin typeface="Calibri" charset="0"/>
              </a:rPr>
              <a:pPr/>
              <a:t>12</a:t>
            </a:fld>
            <a:endParaRPr lang="zh-CN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21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84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3066"/>
            <a:ext cx="5029200" cy="4114132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en-US" altLang="zh-CN" baseline="0" dirty="0"/>
              <a:t> concept of </a:t>
            </a:r>
            <a:r>
              <a:rPr lang="en-US" altLang="zh-CN" baseline="0" dirty="0" err="1"/>
              <a:t>automicity</a:t>
            </a:r>
            <a:r>
              <a:rPr lang="en-US" altLang="zh-CN" baseline="0" dirty="0"/>
              <a:t>.</a:t>
            </a:r>
          </a:p>
          <a:p>
            <a:r>
              <a:rPr lang="en-US" dirty="0"/>
              <a:t>Can</a:t>
            </a:r>
            <a:r>
              <a:rPr lang="en-US" baseline="0" dirty="0"/>
              <a:t> be implemented with compare and swap instructions</a:t>
            </a:r>
            <a:r>
              <a:rPr lang="zh-CN" altLang="en-US" baseline="0" dirty="0"/>
              <a:t>，</a:t>
            </a:r>
            <a:r>
              <a:rPr lang="en-US" altLang="zh-CN" baseline="0" dirty="0"/>
              <a:t> CMPEXCHG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10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3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t>CS267 Lecture 2</a:t>
            </a:r>
          </a:p>
        </p:txBody>
      </p:sp>
      <p:sp>
        <p:nvSpPr>
          <p:cNvPr id="522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D392C2C-9CD4-44F0-A2A6-22D42F63E527}" type="slidenum"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pPr/>
              <a:t>71</a:t>
            </a:fld>
            <a:endParaRPr lang="en-US" altLang="zh-CN" sz="8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Motivated by simplifying pThreads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Latest version 4.0, July 2013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Won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altLang="zh-CN">
                <a:latin typeface="Arial" pitchFamily="34" charset="0"/>
                <a:ea typeface="ＭＳ Ｐゴシック" pitchFamily="34" charset="-128"/>
              </a:rPr>
              <a:t>t do all details, lots of on-line material,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    Homework will give you working code to modify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Directives: hints to compiler (look like comments) about what to parallelize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   Can run sequentially, comments 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“</a:t>
            </a:r>
            <a:r>
              <a:rPr lang="en-US" altLang="zh-CN">
                <a:latin typeface="Arial" pitchFamily="34" charset="0"/>
                <a:ea typeface="ＭＳ Ｐゴシック" pitchFamily="34" charset="-128"/>
              </a:rPr>
              <a:t>parallelize following loop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”</a:t>
            </a:r>
            <a:r>
              <a:rPr lang="en-US" altLang="zh-CN">
                <a:latin typeface="Arial" pitchFamily="34" charset="0"/>
                <a:ea typeface="ＭＳ Ｐゴシック" pitchFamily="34" charset="-128"/>
              </a:rPr>
              <a:t> are ignored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Some library calls to do specific functions in parallel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    get, set #threads, get thread#, 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Environment variables: hints like how many processors do I have.</a:t>
            </a:r>
          </a:p>
        </p:txBody>
      </p:sp>
    </p:spTree>
    <p:extLst>
      <p:ext uri="{BB962C8B-B14F-4D97-AF65-F5344CB8AC3E}">
        <p14:creationId xmlns:p14="http://schemas.microsoft.com/office/powerpoint/2010/main" val="3029637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t>CS267 Lecture 2</a:t>
            </a:r>
          </a:p>
        </p:txBody>
      </p:sp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9AB3553-D112-4F5B-85C4-A5A99CE6E90E}" type="slidenum"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pPr/>
              <a:t>72</a:t>
            </a:fld>
            <a:endParaRPr lang="en-US" altLang="zh-CN" sz="8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Meant to run without change sequentially (hints treated as comments)</a:t>
            </a:r>
          </a:p>
          <a:p>
            <a:r>
              <a:rPr lang="en-US" altLang="zh-CN">
                <a:latin typeface="Arial" pitchFamily="34" charset="0"/>
                <a:ea typeface="ＭＳ Ｐゴシック" pitchFamily="34" charset="-128"/>
              </a:rPr>
              <a:t>Hide stack management: i.e. figure out how to deal with private vs shared variables</a:t>
            </a:r>
          </a:p>
        </p:txBody>
      </p:sp>
    </p:spTree>
    <p:extLst>
      <p:ext uri="{BB962C8B-B14F-4D97-AF65-F5344CB8AC3E}">
        <p14:creationId xmlns:p14="http://schemas.microsoft.com/office/powerpoint/2010/main" val="4057460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72707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6CFD27-C0EE-4515-B100-87B886EF9101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67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5175" cy="3430588"/>
          </a:xfrm>
        </p:spPr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7"/>
            <a:ext cx="5487013" cy="4113169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ea typeface="宋体" pitchFamily="2" charset="-122"/>
              </a:rPr>
              <a:t>OpenMP</a:t>
            </a:r>
            <a:r>
              <a:rPr lang="zh-CN" altLang="en-US" dirty="0">
                <a:ea typeface="宋体" pitchFamily="2" charset="-122"/>
              </a:rPr>
              <a:t>需要支持哪些功能？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1 </a:t>
            </a:r>
            <a:r>
              <a:rPr lang="zh-CN" altLang="en-US" dirty="0">
                <a:ea typeface="宋体" pitchFamily="2" charset="-122"/>
              </a:rPr>
              <a:t>定义并行区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2 </a:t>
            </a:r>
            <a:r>
              <a:rPr lang="zh-CN" altLang="en-US" dirty="0">
                <a:ea typeface="宋体" pitchFamily="2" charset="-122"/>
              </a:rPr>
              <a:t>设置并行度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3 </a:t>
            </a:r>
            <a:r>
              <a:rPr lang="zh-CN" altLang="en-US" dirty="0">
                <a:ea typeface="宋体" pitchFamily="2" charset="-122"/>
              </a:rPr>
              <a:t>并行结构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4 </a:t>
            </a:r>
            <a:r>
              <a:rPr lang="zh-CN" altLang="en-US" dirty="0">
                <a:ea typeface="宋体" pitchFamily="2" charset="-122"/>
              </a:rPr>
              <a:t>并行区数据管理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5 </a:t>
            </a:r>
            <a:r>
              <a:rPr lang="zh-CN" altLang="en-US" dirty="0">
                <a:ea typeface="宋体" pitchFamily="2" charset="-122"/>
              </a:rPr>
              <a:t>同步机制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010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t>CS267 Lecture 2</a:t>
            </a:r>
          </a:p>
        </p:txBody>
      </p:sp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9AB3553-D112-4F5B-85C4-A5A99CE6E90E}" type="slidenum"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pPr/>
              <a:t>74</a:t>
            </a:fld>
            <a:endParaRPr lang="en-US" altLang="zh-CN" sz="8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725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991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69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92163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2F37AB-AE94-4F3F-9FDB-DB27E4632403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8"/>
            <a:ext cx="5030018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403" tIns="43426" rIns="88403" bIns="43426"/>
          <a:lstStyle/>
          <a:p>
            <a:pPr defTabSz="867529">
              <a:spcBef>
                <a:spcPct val="0"/>
              </a:spcBef>
            </a:pPr>
            <a:endParaRPr lang="zh-CN" altLang="en-US" sz="2100"/>
          </a:p>
        </p:txBody>
      </p:sp>
      <p:sp>
        <p:nvSpPr>
          <p:cNvPr id="8499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3738"/>
            <a:ext cx="4551363" cy="341312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462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143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t>CS267 Lecture 2</a:t>
            </a:r>
          </a:p>
        </p:txBody>
      </p:sp>
      <p:sp>
        <p:nvSpPr>
          <p:cNvPr id="645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71AD53A-A6BB-4FF0-92CE-F6ED03633586}" type="slidenum"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pPr/>
              <a:t>85</a:t>
            </a:fld>
            <a:endParaRPr lang="en-US" altLang="zh-CN" sz="8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175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t>CS267 Lecture 2</a:t>
            </a:r>
          </a:p>
        </p:txBody>
      </p:sp>
      <p:sp>
        <p:nvSpPr>
          <p:cNvPr id="645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5817" indent="-263776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55103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477145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899186" indent="-211021" defTabSz="911492"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21227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743269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165310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587351" indent="-211021" algn="ctr" defTabSz="911492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71AD53A-A6BB-4FF0-92CE-F6ED03633586}" type="slidenum">
              <a:rPr lang="en-US" altLang="zh-CN" sz="800" b="0">
                <a:solidFill>
                  <a:schemeClr val="tx1"/>
                </a:solidFill>
                <a:latin typeface="Times New Roman" pitchFamily="18" charset="0"/>
              </a:rPr>
              <a:pPr/>
              <a:t>86</a:t>
            </a:fld>
            <a:endParaRPr lang="en-US" altLang="zh-CN" sz="800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How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the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 err="1">
                <a:latin typeface="Arial" pitchFamily="34" charset="0"/>
                <a:ea typeface="ＭＳ Ｐゴシック" pitchFamily="34" charset="-128"/>
              </a:rPr>
              <a:t>tid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act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before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and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after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the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parallel</a:t>
            </a:r>
            <a:r>
              <a:rPr lang="zh-CN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US" altLang="zh-CN" dirty="0">
                <a:latin typeface="Arial" pitchFamily="34" charset="0"/>
                <a:ea typeface="ＭＳ Ｐゴシック" pitchFamily="34" charset="-128"/>
              </a:rPr>
              <a:t>construct?</a:t>
            </a:r>
            <a:endParaRPr lang="zh-CN" altLang="zh-CN" dirty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5624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1379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0B5FC-C4B6-4CC3-901A-D7D266EA85AA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337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2403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5CEB5-C2FB-4852-8CF9-73A86094CF4F}" type="slidenum">
              <a:rPr lang="zh-CN" altLang="en-US" smtClean="0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8"/>
            <a:ext cx="5487013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Fortran will make all nested loop indices private.</a:t>
            </a:r>
          </a:p>
        </p:txBody>
      </p:sp>
    </p:spTree>
    <p:extLst>
      <p:ext uri="{BB962C8B-B14F-4D97-AF65-F5344CB8AC3E}">
        <p14:creationId xmlns:p14="http://schemas.microsoft.com/office/powerpoint/2010/main" val="1254185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8E3624-5A2C-4145-BA4F-BD8538FC7500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525" y="4344358"/>
            <a:ext cx="5026951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accent1"/>
                </a:solidFill>
              </a:rPr>
              <a:t>Data Scope Attributes</a:t>
            </a:r>
          </a:p>
          <a:p>
            <a:pPr>
              <a:spcBef>
                <a:spcPct val="50000"/>
              </a:spcBef>
            </a:pPr>
            <a:endParaRPr lang="en-US" altLang="zh-CN" sz="1700" b="1">
              <a:solidFill>
                <a:schemeClr val="accent1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accent1"/>
                </a:solidFill>
              </a:rPr>
              <a:t>All data clauses apply to parallel regions and worksharing constructs except “shared,” which only applies to parallel regions.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16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4451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A554C1-3B6B-4337-9D7A-9CB4FBBF8F7A}" type="slidenum">
              <a:rPr lang="zh-CN" altLang="en-US" smtClean="0"/>
              <a:pPr>
                <a:defRPr/>
              </a:pPr>
              <a:t>91</a:t>
            </a:fld>
            <a:endParaRPr lang="en-US" altLang="zh-CN"/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525" y="4344358"/>
            <a:ext cx="5026951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dirty="0"/>
              <a:t>为什么要</a:t>
            </a:r>
            <a:r>
              <a:rPr lang="en-US" altLang="zh-CN" b="1" dirty="0"/>
              <a:t>private</a:t>
            </a:r>
            <a:r>
              <a:rPr lang="zh-CN" altLang="en-US" b="1" dirty="0"/>
              <a:t>的原因，和例子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Private Cause</a:t>
            </a:r>
          </a:p>
          <a:p>
            <a:endParaRPr lang="en-US" altLang="zh-CN" b="1" dirty="0"/>
          </a:p>
          <a:p>
            <a:r>
              <a:rPr lang="en-US" altLang="zh-CN" dirty="0"/>
              <a:t>For-loop iteration variable is PRIVATE by default.</a:t>
            </a:r>
          </a:p>
        </p:txBody>
      </p:sp>
    </p:spTree>
    <p:extLst>
      <p:ext uri="{BB962C8B-B14F-4D97-AF65-F5344CB8AC3E}">
        <p14:creationId xmlns:p14="http://schemas.microsoft.com/office/powerpoint/2010/main" val="1014219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64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547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FC600D-5D1E-4BC7-ABD1-0E9B088962C9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849313"/>
            <a:ext cx="4576763" cy="3432175"/>
          </a:xfrm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64" y="4420948"/>
            <a:ext cx="6417874" cy="371178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详细解释原因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Multiple threads modifying sum with no protection</a:t>
            </a:r>
          </a:p>
        </p:txBody>
      </p:sp>
    </p:spTree>
    <p:extLst>
      <p:ext uri="{BB962C8B-B14F-4D97-AF65-F5344CB8AC3E}">
        <p14:creationId xmlns:p14="http://schemas.microsoft.com/office/powerpoint/2010/main" val="1364606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7523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CB655-BD88-4453-83BF-3C7DA25A61A6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  <p:sp>
        <p:nvSpPr>
          <p:cNvPr id="100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373063"/>
            <a:ext cx="5845175" cy="4384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897" y="4871978"/>
            <a:ext cx="6417874" cy="3899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6" tIns="45763" rIns="89996" bIns="45763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35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6499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A31D64-D498-4AAE-B84A-81A92D7E145F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8"/>
            <a:ext cx="5487013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2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6D2D103D-F102-E248-933B-377B9BB18597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32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228403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3116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09571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A4B4CC-D36C-4ED2-84AA-B22ABCC5A492}" type="slidenum">
              <a:rPr lang="zh-CN" altLang="en-US" smtClean="0"/>
              <a:pPr>
                <a:defRPr/>
              </a:pPr>
              <a:t>105</a:t>
            </a:fld>
            <a:endParaRPr lang="en-US" altLang="zh-CN"/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373063"/>
            <a:ext cx="5845175" cy="4384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897" y="4871978"/>
            <a:ext cx="6417874" cy="3899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6" tIns="45763" rIns="89996" bIns="45763"/>
          <a:lstStyle/>
          <a:p>
            <a:r>
              <a:rPr lang="zh-CN" altLang="en-US" dirty="0"/>
              <a:t>机理和优势</a:t>
            </a:r>
          </a:p>
        </p:txBody>
      </p:sp>
    </p:spTree>
    <p:extLst>
      <p:ext uri="{BB962C8B-B14F-4D97-AF65-F5344CB8AC3E}">
        <p14:creationId xmlns:p14="http://schemas.microsoft.com/office/powerpoint/2010/main" val="3879386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E28223-7E95-4394-A610-AD128A04FC0B}" type="slidenum">
              <a:rPr lang="zh-CN" altLang="en-US" smtClean="0"/>
              <a:pPr>
                <a:defRPr/>
              </a:pPr>
              <a:t>106</a:t>
            </a:fld>
            <a:endParaRPr lang="en-US" altLang="zh-CN"/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8"/>
            <a:ext cx="5487013" cy="4114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58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0180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50181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4E8242-DA38-48E0-AD1C-D7450BF27BC8}" type="slidenum">
              <a:rPr lang="zh-CN" altLang="en-US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449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94211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97511A-0FD3-4B0E-AE47-72E6AD5BBAEE}" type="slidenum">
              <a:rPr lang="zh-CN" altLang="en-US" smtClean="0"/>
              <a:pPr>
                <a:defRPr/>
              </a:pPr>
              <a:t>111</a:t>
            </a:fld>
            <a:endParaRPr lang="en-US" altLang="zh-CN"/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373063"/>
            <a:ext cx="5845175" cy="43846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897" y="4871978"/>
            <a:ext cx="6417874" cy="38990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6" tIns="45763" rIns="89996" bIns="45763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266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CS267 Lecture 2</a:t>
            </a:r>
            <a:endParaRPr lang="en-US" altLang="zh-CN"/>
          </a:p>
        </p:txBody>
      </p:sp>
      <p:sp>
        <p:nvSpPr>
          <p:cNvPr id="97283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597903-C9F2-4180-B5B8-4686F853D264}" type="slidenum">
              <a:rPr lang="zh-CN" altLang="en-US" smtClean="0"/>
              <a:pPr>
                <a:defRPr/>
              </a:pPr>
              <a:t>112</a:t>
            </a:fld>
            <a:endParaRPr lang="en-US" altLang="zh-CN"/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849313"/>
            <a:ext cx="4576763" cy="3432175"/>
          </a:xfrm>
        </p:spPr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64" y="4420948"/>
            <a:ext cx="6417874" cy="371178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For Fortran example </a:t>
            </a:r>
            <a:r>
              <a:rPr lang="en-US" altLang="zh-CN" dirty="0" err="1"/>
              <a:t>TestForPrime</a:t>
            </a:r>
            <a:r>
              <a:rPr lang="en-US" altLang="zh-CN" dirty="0"/>
              <a:t> is a LOGICAL function.  This example has an increasing amount of work as the iteration counter gets larger.  That is because testing numbers for </a:t>
            </a:r>
            <a:r>
              <a:rPr lang="en-US" altLang="zh-CN" dirty="0" err="1"/>
              <a:t>primality</a:t>
            </a:r>
            <a:r>
              <a:rPr lang="en-US" altLang="zh-CN" dirty="0"/>
              <a:t> with a brute force method takes longer to work since there are more numbers to test.</a:t>
            </a:r>
          </a:p>
          <a:p>
            <a:endParaRPr lang="en-US" altLang="zh-CN" dirty="0"/>
          </a:p>
          <a:p>
            <a:r>
              <a:rPr lang="en-US" altLang="zh-CN" dirty="0"/>
              <a:t>C example uses STATIC scheduling.  Set of iterations is divided up into chunks of size 8 and distributed to threads in round robin fashion.</a:t>
            </a:r>
          </a:p>
          <a:p>
            <a:endParaRPr lang="en-US" altLang="zh-CN" dirty="0"/>
          </a:p>
          <a:p>
            <a:r>
              <a:rPr lang="en-US" altLang="zh-CN" dirty="0"/>
              <a:t>Fortran example uses DYNAMIC scheduling.  Chunks of 8 iterations are scheduled to threads when more work is needed by a thread.</a:t>
            </a:r>
          </a:p>
        </p:txBody>
      </p:sp>
    </p:spTree>
    <p:extLst>
      <p:ext uri="{BB962C8B-B14F-4D97-AF65-F5344CB8AC3E}">
        <p14:creationId xmlns:p14="http://schemas.microsoft.com/office/powerpoint/2010/main" val="1719664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8D58F8-A251-437F-A711-361BCAF52903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903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B6C6CA4A-3F67-0B47-A60A-65DE59DBB9BC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33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81466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D72FB-FFC0-F64D-B6DF-4B8F529D22B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7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E2133551-11BB-6A43-9767-AF8138FA2EC4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38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r>
              <a:rPr kumimoji="0" lang="en-US" altLang="zh-CN"/>
              <a:t>What are the serial parts in applications?</a:t>
            </a:r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355436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761CA0BA-6DBF-BE49-8F76-3B687672BB7D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39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r>
              <a:rPr kumimoji="0" lang="en-US" altLang="zh-CN"/>
              <a:t>Give an example that parallel part of applications increase faster than serial part</a:t>
            </a:r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86605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887391" y="8685893"/>
            <a:ext cx="2970609" cy="45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29" tIns="0" rIns="18729" bIns="0" anchor="b"/>
          <a:lstStyle>
            <a:lvl1pPr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 defTabSz="987425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defTabSz="98742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0A5897EE-BA01-7041-98C2-40A6F9FC8AE4}" type="slidenum">
              <a:rPr lang="zh-CN" altLang="en-US" sz="900" b="0" i="1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rPr>
              <a:pPr algn="r"/>
              <a:t>40</a:t>
            </a:fld>
            <a:endParaRPr lang="en-US" altLang="zh-CN" sz="900" b="0" i="1">
              <a:solidFill>
                <a:schemeClr val="tx1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2950" cy="3416300"/>
          </a:xfrm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39" tIns="45020" rIns="90039" bIns="45020"/>
          <a:lstStyle/>
          <a:p>
            <a:pPr eaLnBrk="1" hangingPunct="1"/>
            <a:endParaRPr kumimoji="0" lang="zh-CN" altLang="en-US"/>
          </a:p>
        </p:txBody>
      </p:sp>
    </p:spTree>
    <p:extLst>
      <p:ext uri="{BB962C8B-B14F-4D97-AF65-F5344CB8AC3E}">
        <p14:creationId xmlns:p14="http://schemas.microsoft.com/office/powerpoint/2010/main" val="148040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3603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65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14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37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1099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13" y="306388"/>
            <a:ext cx="7812087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924300" cy="1812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3924300" cy="1812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CS267 Lecture 6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1D7AA0-800A-4BF4-B08B-FBA5D62F55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6592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画板 1 拷贝 3.jpg" descr="画板 1 拷贝 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533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242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58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0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2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51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93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82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71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ACDB0-31B1-9545-AE74-78C3662FF07D}" type="datetimeFigureOut">
              <a:rPr kumimoji="1" lang="zh-CN" altLang="en-US" smtClean="0"/>
              <a:t>2023/9/16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3611-9E9F-9044-9B72-372ECFE307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711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p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ersc.gov/assets/Uploads/XE62011OpenMP.pdf" TargetMode="External"/><Relationship Id="rId4" Type="http://schemas.openxmlformats.org/officeDocument/2006/relationships/hyperlink" Target="https://portal.xsede.org/online-training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Introduction to Big Data Systems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3852" y="3886199"/>
            <a:ext cx="7564348" cy="2474843"/>
          </a:xfrm>
        </p:spPr>
        <p:txBody>
          <a:bodyPr>
            <a:normAutofit/>
          </a:bodyPr>
          <a:lstStyle/>
          <a:p>
            <a:br>
              <a:rPr kumimoji="1" lang="en-US" altLang="zh-CN" dirty="0"/>
            </a:br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</a:p>
          <a:p>
            <a:r>
              <a:rPr kumimoji="1" lang="en-US" altLang="zh-CN" dirty="0"/>
              <a:t>Wenguang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</a:p>
          <a:p>
            <a:r>
              <a:rPr kumimoji="1" lang="en-US" altLang="zh-CN" dirty="0"/>
              <a:t>Tsinghua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24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内容占位符 2"/>
          <p:cNvSpPr>
            <a:spLocks noGrp="1"/>
          </p:cNvSpPr>
          <p:nvPr>
            <p:ph idx="4294967295"/>
          </p:nvPr>
        </p:nvSpPr>
        <p:spPr>
          <a:xfrm>
            <a:off x="752582" y="1400181"/>
            <a:ext cx="8001000" cy="2170113"/>
          </a:xfrm>
        </p:spPr>
        <p:txBody>
          <a:bodyPr/>
          <a:lstStyle/>
          <a:p>
            <a:r>
              <a:rPr kumimoji="0" lang="en-US" altLang="zh-CN" sz="3600" dirty="0">
                <a:latin typeface="Calibri" charset="0"/>
              </a:rPr>
              <a:t>Page 1: the weather is good</a:t>
            </a:r>
          </a:p>
          <a:p>
            <a:r>
              <a:rPr kumimoji="0" lang="en-US" altLang="zh-CN" sz="3600" dirty="0">
                <a:latin typeface="Calibri" charset="0"/>
              </a:rPr>
              <a:t>Page 2: today is good</a:t>
            </a:r>
          </a:p>
          <a:p>
            <a:r>
              <a:rPr kumimoji="0" lang="en-US" altLang="zh-CN" sz="3600" dirty="0">
                <a:latin typeface="Calibri" charset="0"/>
              </a:rPr>
              <a:t>Page 3: good weather is good.</a:t>
            </a:r>
          </a:p>
        </p:txBody>
      </p:sp>
      <p:sp>
        <p:nvSpPr>
          <p:cNvPr id="50179" name="灯片编号占位符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5D6E793A-A69D-C245-BC48-DF4857BF8877}" type="slidenum">
              <a:rPr lang="en-US" altLang="zh-CN" sz="1400" b="0">
                <a:solidFill>
                  <a:schemeClr val="tx1"/>
                </a:solidFill>
                <a:latin typeface="Helvetica" charset="0"/>
                <a:ea typeface="宋体" charset="0"/>
                <a:cs typeface="宋体" charset="0"/>
              </a:rPr>
              <a:pPr algn="r"/>
              <a:t>10</a:t>
            </a:fld>
            <a:endParaRPr lang="en-US" altLang="zh-CN" sz="1400" b="0">
              <a:solidFill>
                <a:schemeClr val="tx1"/>
              </a:solidFill>
              <a:latin typeface="Helvetica" charset="0"/>
              <a:ea typeface="宋体" charset="0"/>
              <a:cs typeface="宋体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3EDC0F-6A91-A44C-A61A-AABD0DD14ACB}"/>
              </a:ext>
            </a:extLst>
          </p:cNvPr>
          <p:cNvSpPr/>
          <p:nvPr/>
        </p:nvSpPr>
        <p:spPr>
          <a:xfrm>
            <a:off x="481173" y="38448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zh-CN" sz="3200" dirty="0">
                <a:latin typeface="Calibri" charset="0"/>
                <a:cs typeface="宋体" charset="0"/>
              </a:rPr>
              <a:t>(the 1)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latin typeface="Calibri" charset="0"/>
                <a:cs typeface="宋体" charset="0"/>
              </a:rPr>
              <a:t>(is 3)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latin typeface="Calibri" charset="0"/>
                <a:cs typeface="宋体" charset="0"/>
              </a:rPr>
              <a:t>(weather 2)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latin typeface="Calibri" charset="0"/>
                <a:cs typeface="宋体" charset="0"/>
              </a:rPr>
              <a:t>(today 1)</a:t>
            </a:r>
          </a:p>
          <a:p>
            <a:pPr lvl="1">
              <a:lnSpc>
                <a:spcPct val="90000"/>
              </a:lnSpc>
            </a:pPr>
            <a:r>
              <a:rPr lang="en-US" altLang="zh-CN" sz="3200" dirty="0">
                <a:latin typeface="Calibri" charset="0"/>
                <a:cs typeface="宋体" charset="0"/>
              </a:rPr>
              <a:t>(good 4)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CB861F6-5550-BB4B-9B78-BC8537DED20D}"/>
              </a:ext>
            </a:extLst>
          </p:cNvPr>
          <p:cNvSpPr txBox="1">
            <a:spLocks/>
          </p:cNvSpPr>
          <p:nvPr/>
        </p:nvSpPr>
        <p:spPr>
          <a:xfrm>
            <a:off x="106217" y="259334"/>
            <a:ext cx="8520600" cy="7636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err="1"/>
              <a:t>WordCount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885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97915-E6E1-C049-99F1-DBB82D0A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r>
              <a:rPr kumimoji="1" lang="zh-CN" altLang="en-US" dirty="0"/>
              <a:t> 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E4DC9-30AD-324A-91FC-2EA35CA96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789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40B294C-ACB0-CE4A-8D2C-3BA268AE5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sections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4026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0E6FB0B0-1984-4DCC-9530-F3CEAF658F8A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102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4100"/>
            <a:ext cx="7496175" cy="1058402"/>
          </a:xfrm>
          <a:noFill/>
        </p:spPr>
        <p:txBody>
          <a:bodyPr lIns="92075" tIns="46038" rIns="92075" bIns="46038">
            <a:noAutofit/>
          </a:bodyPr>
          <a:lstStyle/>
          <a:p>
            <a:pPr>
              <a:lnSpc>
                <a:spcPct val="94000"/>
              </a:lnSpc>
            </a:pPr>
            <a:r>
              <a:rPr lang="en-US" altLang="zh-CN" sz="2000" b="1" dirty="0"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2000" b="1" dirty="0" err="1"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2000" b="1" dirty="0">
                <a:latin typeface="Courier New" pitchFamily="49" charset="0"/>
                <a:ea typeface="宋体" pitchFamily="2" charset="-122"/>
              </a:rPr>
              <a:t> critical [(</a:t>
            </a:r>
            <a:r>
              <a:rPr lang="en-US" altLang="zh-CN" sz="2000" b="1" i="1" dirty="0" err="1">
                <a:latin typeface="Courier New" pitchFamily="49" charset="0"/>
                <a:ea typeface="宋体" pitchFamily="2" charset="-122"/>
              </a:rPr>
              <a:t>lock_name</a:t>
            </a:r>
            <a:r>
              <a:rPr lang="en-US" altLang="zh-CN" sz="2000" b="1" i="1" dirty="0">
                <a:latin typeface="Courier New" pitchFamily="49" charset="0"/>
                <a:ea typeface="宋体" pitchFamily="2" charset="-122"/>
              </a:rPr>
              <a:t>)</a:t>
            </a:r>
            <a:r>
              <a:rPr lang="en-US" altLang="zh-CN" sz="2000" b="1" dirty="0">
                <a:latin typeface="Courier New" pitchFamily="49" charset="0"/>
                <a:ea typeface="宋体" pitchFamily="2" charset="-122"/>
              </a:rPr>
              <a:t>]</a:t>
            </a:r>
          </a:p>
          <a:p>
            <a:pPr>
              <a:lnSpc>
                <a:spcPct val="94000"/>
              </a:lnSpc>
            </a:pPr>
            <a:r>
              <a:rPr lang="en-US" altLang="zh-CN" sz="2000" dirty="0">
                <a:ea typeface="宋体" pitchFamily="2" charset="-122"/>
              </a:rPr>
              <a:t>Defines a critical region on a structured block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>
          <a:xfrm>
            <a:off x="798513" y="306388"/>
            <a:ext cx="7431087" cy="422275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ea typeface="宋体" pitchFamily="2" charset="-122"/>
              </a:rPr>
              <a:t>OpenMP</a:t>
            </a:r>
            <a:r>
              <a:rPr lang="en-US" altLang="zh-CN" dirty="0">
                <a:ea typeface="宋体" pitchFamily="2" charset="-122"/>
              </a:rPr>
              <a:t> Critical Construct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657600" y="1869140"/>
            <a:ext cx="4572000" cy="3416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float RES;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parallel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{ float B; 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for private(B)</a:t>
            </a:r>
            <a:b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for(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i=0; i&lt;niters; i++){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B =</a:t>
            </a:r>
            <a:r>
              <a:rPr lang="en-US" altLang="zh-CN" sz="1800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big_job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(i);</a:t>
            </a:r>
          </a:p>
          <a:p>
            <a:pPr eaLnBrk="1" hangingPunct="1"/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 critical </a:t>
            </a:r>
          </a:p>
          <a:p>
            <a:pPr eaLnBrk="1" hangingPunct="1"/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    {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consum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(B,</a:t>
            </a:r>
            <a:r>
              <a:rPr lang="en-US" altLang="zh-CN" sz="1800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RES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);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</a:t>
            </a:r>
            <a:r>
              <a:rPr lang="en-US" altLang="zh-CN" sz="1800" dirty="0">
                <a:solidFill>
                  <a:srgbClr val="FF0000"/>
                </a:solidFill>
                <a:latin typeface="Courier New" pitchFamily="49" charset="0"/>
                <a:ea typeface="宋体" pitchFamily="2" charset="-122"/>
              </a:rPr>
              <a:t>}</a:t>
            </a:r>
          </a:p>
          <a:p>
            <a:pPr eaLnBrk="1" hangingPunct="1"/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}</a:t>
            </a:r>
            <a:b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</a:b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409575" y="2050115"/>
            <a:ext cx="3048000" cy="14773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dirty="0">
                <a:solidFill>
                  <a:srgbClr val="000000"/>
                </a:solidFill>
                <a:ea typeface="宋体" pitchFamily="2" charset="-122"/>
              </a:rPr>
              <a:t>Threads wait their turn –at a time, only one calls </a:t>
            </a:r>
            <a:r>
              <a:rPr lang="en-US" altLang="zh-CN" sz="1800" dirty="0" err="1">
                <a:solidFill>
                  <a:srgbClr val="000000"/>
                </a:solidFill>
                <a:latin typeface="Courier New" pitchFamily="49" charset="0"/>
                <a:ea typeface="宋体" pitchFamily="2" charset="-122"/>
              </a:rPr>
              <a:t>consum</a:t>
            </a:r>
            <a:r>
              <a:rPr lang="en-US" altLang="zh-CN" sz="1800" dirty="0">
                <a:solidFill>
                  <a:srgbClr val="000000"/>
                </a:solidFill>
                <a:latin typeface="Courier New" pitchFamily="49" charset="0"/>
                <a:ea typeface="宋体" pitchFamily="2" charset="-122"/>
              </a:rPr>
              <a:t>()</a:t>
            </a:r>
            <a:r>
              <a:rPr lang="en-US" altLang="zh-CN" sz="1800" dirty="0">
                <a:solidFill>
                  <a:srgbClr val="000000"/>
                </a:solidFill>
                <a:ea typeface="宋体" pitchFamily="2" charset="-122"/>
              </a:rPr>
              <a:t> thereby protecting RES from race conditions</a:t>
            </a:r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3252788" y="3470928"/>
            <a:ext cx="457200" cy="2286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26591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DDB57985-7A9D-4327-9410-042D3A16EC8A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103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Protect Shared Data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Must protect access to shared, modifiable data 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1022350" y="2648546"/>
            <a:ext cx="6896100" cy="3138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float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dot_prod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(float* a, float* b,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N) 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float</a:t>
            </a: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sum = 0.0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parallel for</a:t>
            </a:r>
            <a:r>
              <a:rPr lang="en-US" altLang="zh-CN" dirty="0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shared(sum)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for(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=0;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&lt;N; 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++) {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zh-CN" altLang="en-US" sz="3200" dirty="0">
                <a:solidFill>
                  <a:schemeClr val="tx2"/>
                </a:solidFill>
                <a:latin typeface="Courier New" pitchFamily="49" charset="0"/>
                <a:ea typeface="宋体" pitchFamily="2" charset="-122"/>
              </a:rPr>
              <a:t>   </a:t>
            </a:r>
            <a:r>
              <a:rPr lang="en-US" altLang="zh-CN" sz="3200" dirty="0">
                <a:solidFill>
                  <a:schemeClr val="tx2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3200" dirty="0" err="1">
                <a:solidFill>
                  <a:schemeClr val="tx2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3200" dirty="0">
                <a:solidFill>
                  <a:schemeClr val="tx2"/>
                </a:solidFill>
                <a:latin typeface="Courier New" pitchFamily="49" charset="0"/>
                <a:ea typeface="宋体" pitchFamily="2" charset="-122"/>
              </a:rPr>
              <a:t> critical</a:t>
            </a:r>
            <a:endParaRPr lang="en-US" altLang="zh-CN" sz="3600" dirty="0">
              <a:solidFill>
                <a:schemeClr val="tx1"/>
              </a:solidFill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sum</a:t>
            </a: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+=</a:t>
            </a: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a[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] * b[</a:t>
            </a:r>
            <a:r>
              <a:rPr lang="en-US" altLang="zh-CN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];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}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return</a:t>
            </a:r>
            <a:r>
              <a:rPr lang="en-US" altLang="zh-CN" dirty="0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sum</a:t>
            </a: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888B3D-B046-6744-8743-2AD3B46D8B0C}"/>
              </a:ext>
            </a:extLst>
          </p:cNvPr>
          <p:cNvSpPr txBox="1"/>
          <p:nvPr/>
        </p:nvSpPr>
        <p:spPr>
          <a:xfrm>
            <a:off x="251012" y="5853497"/>
            <a:ext cx="889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makes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correct,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successful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parallel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program.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fast(slow)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code?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61533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51" y="0"/>
            <a:ext cx="8793232" cy="1143000"/>
          </a:xfrm>
        </p:spPr>
        <p:txBody>
          <a:bodyPr>
            <a:noAutofit/>
          </a:bodyPr>
          <a:lstStyle/>
          <a:p>
            <a:r>
              <a:rPr kumimoji="1" lang="en-US" altLang="zh-CN" sz="3600" dirty="0"/>
              <a:t>Review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what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we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have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done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with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PThreads</a:t>
            </a:r>
            <a:endParaRPr kumimoji="1" lang="zh-CN" alt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52282" y="1047609"/>
            <a:ext cx="6823144" cy="495104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0" bIns="0" anchor="t" anchorCtr="0">
            <a:noAutofit/>
          </a:bodyPr>
          <a:lstStyle/>
          <a:p>
            <a:r>
              <a:rPr lang="en-US" altLang="zh-CN" dirty="0">
                <a:latin typeface="Courier New" pitchFamily="49" charset="0"/>
              </a:rPr>
              <a:t>volatile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long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 err="1">
                <a:latin typeface="Courier New" pitchFamily="49" charset="0"/>
              </a:rPr>
              <a:t>global_sum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= 0; </a:t>
            </a:r>
            <a:r>
              <a:rPr lang="en-US" altLang="zh-CN" dirty="0">
                <a:solidFill>
                  <a:srgbClr val="9D3E40"/>
                </a:solidFill>
                <a:latin typeface="Courier New" pitchFamily="49" charset="0"/>
              </a:rPr>
              <a:t>/* global */</a:t>
            </a:r>
          </a:p>
          <a:p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r>
              <a:rPr lang="en-US" altLang="zh-CN" dirty="0">
                <a:latin typeface="Courier New"/>
                <a:cs typeface="Courier New"/>
              </a:rPr>
              <a:t>void *</a:t>
            </a:r>
            <a:r>
              <a:rPr lang="en-US" altLang="zh-CN" dirty="0" err="1">
                <a:latin typeface="Courier New"/>
                <a:cs typeface="Courier New"/>
              </a:rPr>
              <a:t>sum_thread</a:t>
            </a:r>
            <a:r>
              <a:rPr lang="en-US" altLang="zh-CN" dirty="0">
                <a:latin typeface="Courier New"/>
                <a:cs typeface="Courier New"/>
              </a:rPr>
              <a:t>(void *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)</a:t>
            </a:r>
          </a:p>
          <a:p>
            <a:r>
              <a:rPr lang="en-US" altLang="zh-CN" dirty="0">
                <a:latin typeface="Courier New"/>
                <a:cs typeface="Courier New"/>
              </a:rPr>
              <a:t>{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long sum;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myid</a:t>
            </a:r>
            <a:r>
              <a:rPr lang="en-US" altLang="zh-CN" dirty="0">
                <a:latin typeface="Courier New"/>
                <a:cs typeface="Courier New"/>
              </a:rPr>
              <a:t> = (long) 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;</a:t>
            </a:r>
          </a:p>
          <a:p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start =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myid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4;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end = (myid+1)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4 - 1;</a:t>
            </a:r>
          </a:p>
          <a:p>
            <a:endParaRPr lang="en-U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sum = 0;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for (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=start;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&lt;=end;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++)</a:t>
            </a:r>
          </a:p>
          <a:p>
            <a:r>
              <a:rPr lang="is-IS" altLang="zh-CN" dirty="0">
                <a:latin typeface="Courier New"/>
                <a:cs typeface="Courier New"/>
              </a:rPr>
              <a:t>            sum += x[i];</a:t>
            </a:r>
          </a:p>
          <a:p>
            <a:endParaRPr lang="is-IS" altLang="zh-CN" dirty="0">
              <a:latin typeface="Courier New"/>
              <a:cs typeface="Courier New"/>
            </a:endParaRPr>
          </a:p>
          <a:p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fr-FR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sem_wait</a:t>
            </a:r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(&amp;</a:t>
            </a:r>
            <a:r>
              <a:rPr lang="fr-FR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num_mutex</a:t>
            </a:r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global_sum += sum;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sem_post(&amp;num_mutex);</a:t>
            </a:r>
            <a:endParaRPr lang="is-I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return NULL;</a:t>
            </a:r>
          </a:p>
          <a:p>
            <a:r>
              <a:rPr lang="is-IS" altLang="zh-CN" dirty="0">
                <a:latin typeface="Courier New"/>
                <a:cs typeface="Courier New"/>
              </a:rPr>
              <a:t>}</a:t>
            </a:r>
          </a:p>
          <a:p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endParaRPr lang="en-US" altLang="zh-CN" dirty="0">
              <a:latin typeface="Courier New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B9D063-B69D-E74B-BAA0-B95624006AE1}"/>
              </a:ext>
            </a:extLst>
          </p:cNvPr>
          <p:cNvSpPr/>
          <p:nvPr/>
        </p:nvSpPr>
        <p:spPr>
          <a:xfrm>
            <a:off x="1800416" y="6158789"/>
            <a:ext cx="6126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Do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better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way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OpenMP?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9839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11CDEFDB-6969-4531-85AD-76A60C786014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105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798513" y="306388"/>
            <a:ext cx="7812087" cy="422275"/>
          </a:xfrm>
        </p:spPr>
        <p:txBody>
          <a:bodyPr wrap="square">
            <a:normAutofit fontScale="90000"/>
          </a:bodyPr>
          <a:lstStyle/>
          <a:p>
            <a:r>
              <a:rPr lang="en-US" altLang="zh-CN" dirty="0" err="1">
                <a:ea typeface="宋体" pitchFamily="2" charset="-122"/>
              </a:rPr>
              <a:t>OpenMP</a:t>
            </a:r>
            <a:r>
              <a:rPr lang="en-US" altLang="zh-CN" dirty="0">
                <a:ea typeface="宋体" pitchFamily="2" charset="-122"/>
              </a:rPr>
              <a:t> Reduction Clause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339489"/>
            <a:ext cx="8001000" cy="5381986"/>
          </a:xfrm>
        </p:spPr>
        <p:txBody>
          <a:bodyPr>
            <a:normAutofit lnSpcReduction="10000"/>
          </a:bodyPr>
          <a:lstStyle/>
          <a:p>
            <a:pPr>
              <a:lnSpc>
                <a:spcPct val="85000"/>
              </a:lnSpc>
            </a:pP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reduction (</a:t>
            </a:r>
            <a:r>
              <a:rPr lang="en-US" altLang="zh-CN" sz="2800" b="1" i="1" dirty="0">
                <a:latin typeface="Courier New" pitchFamily="49" charset="0"/>
                <a:ea typeface="宋体" pitchFamily="2" charset="-122"/>
              </a:rPr>
              <a:t>op</a:t>
            </a: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 : </a:t>
            </a:r>
            <a:r>
              <a:rPr lang="en-US" altLang="zh-CN" sz="2800" b="1" i="1" dirty="0">
                <a:latin typeface="Courier New" pitchFamily="49" charset="0"/>
                <a:ea typeface="宋体" pitchFamily="2" charset="-122"/>
              </a:rPr>
              <a:t>list</a:t>
            </a: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)</a:t>
            </a:r>
          </a:p>
          <a:p>
            <a:pPr>
              <a:lnSpc>
                <a:spcPct val="85000"/>
              </a:lnSpc>
            </a:pPr>
            <a:endParaRPr lang="en-US" altLang="zh-CN" sz="2800" b="1" dirty="0">
              <a:latin typeface="Courier New" pitchFamily="49" charset="0"/>
              <a:ea typeface="宋体" pitchFamily="2" charset="-122"/>
            </a:endParaRPr>
          </a:p>
          <a:p>
            <a:pPr>
              <a:lnSpc>
                <a:spcPct val="85000"/>
              </a:lnSpc>
            </a:pPr>
            <a:r>
              <a:rPr lang="en-US" altLang="zh-CN" sz="2800" dirty="0">
                <a:ea typeface="宋体" pitchFamily="2" charset="-122"/>
              </a:rPr>
              <a:t>The variables in </a:t>
            </a:r>
            <a:r>
              <a:rPr lang="en-US" altLang="zh-CN" sz="2800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sz="2800" i="1" dirty="0">
                <a:ea typeface="宋体" pitchFamily="2" charset="-122"/>
              </a:rPr>
              <a:t>list</a:t>
            </a:r>
            <a:r>
              <a:rPr lang="en-US" altLang="zh-CN" sz="2800" dirty="0">
                <a:latin typeface="Verdana" pitchFamily="34" charset="0"/>
                <a:ea typeface="宋体" pitchFamily="2" charset="-122"/>
              </a:rPr>
              <a:t>”</a:t>
            </a:r>
            <a:r>
              <a:rPr lang="en-US" altLang="zh-CN" sz="2800" dirty="0">
                <a:ea typeface="宋体" pitchFamily="2" charset="-122"/>
              </a:rPr>
              <a:t> must be shared in the enclosing parallel region</a:t>
            </a:r>
          </a:p>
          <a:p>
            <a:pPr>
              <a:lnSpc>
                <a:spcPct val="85000"/>
              </a:lnSpc>
            </a:pP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85000"/>
              </a:lnSpc>
            </a:pPr>
            <a:r>
              <a:rPr lang="en-US" altLang="zh-CN" sz="2800" dirty="0">
                <a:ea typeface="宋体" pitchFamily="2" charset="-122"/>
              </a:rPr>
              <a:t>Inside parallel or work-sharing construct:</a:t>
            </a:r>
          </a:p>
          <a:p>
            <a:pPr lvl="1">
              <a:lnSpc>
                <a:spcPct val="85000"/>
              </a:lnSpc>
            </a:pPr>
            <a:r>
              <a:rPr lang="en-US" altLang="zh-CN" sz="2600" dirty="0">
                <a:ea typeface="宋体" pitchFamily="2" charset="-122"/>
              </a:rPr>
              <a:t>A PRIVATE copy of each list variable is created and initialized depending on the </a:t>
            </a:r>
            <a:r>
              <a:rPr lang="en-US" altLang="zh-CN" sz="2600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sz="2600" dirty="0">
                <a:ea typeface="宋体" pitchFamily="2" charset="-122"/>
              </a:rPr>
              <a:t>op</a:t>
            </a:r>
            <a:r>
              <a:rPr lang="en-US" altLang="zh-CN" sz="2600" dirty="0">
                <a:latin typeface="Verdana" pitchFamily="34" charset="0"/>
                <a:ea typeface="宋体" pitchFamily="2" charset="-122"/>
              </a:rPr>
              <a:t>”</a:t>
            </a:r>
            <a:br>
              <a:rPr lang="en-US" altLang="zh-CN" sz="2600" dirty="0">
                <a:ea typeface="宋体" pitchFamily="2" charset="-122"/>
              </a:rPr>
            </a:br>
            <a:endParaRPr lang="en-US" altLang="zh-CN" sz="2600" dirty="0">
              <a:ea typeface="宋体" pitchFamily="2" charset="-122"/>
            </a:endParaRPr>
          </a:p>
          <a:p>
            <a:pPr lvl="1">
              <a:lnSpc>
                <a:spcPct val="85000"/>
              </a:lnSpc>
            </a:pPr>
            <a:r>
              <a:rPr lang="en-US" altLang="zh-CN" sz="2600" dirty="0">
                <a:ea typeface="宋体" pitchFamily="2" charset="-122"/>
              </a:rPr>
              <a:t>These copies are updated locally by threads</a:t>
            </a:r>
            <a:br>
              <a:rPr lang="en-US" altLang="zh-CN" sz="2600" dirty="0">
                <a:ea typeface="宋体" pitchFamily="2" charset="-122"/>
              </a:rPr>
            </a:br>
            <a:endParaRPr lang="en-US" altLang="zh-CN" sz="2600" dirty="0">
              <a:ea typeface="宋体" pitchFamily="2" charset="-122"/>
            </a:endParaRPr>
          </a:p>
          <a:p>
            <a:pPr lvl="1">
              <a:lnSpc>
                <a:spcPct val="85000"/>
              </a:lnSpc>
            </a:pPr>
            <a:r>
              <a:rPr lang="en-US" altLang="zh-CN" sz="2600" dirty="0">
                <a:ea typeface="宋体" pitchFamily="2" charset="-122"/>
              </a:rPr>
              <a:t>At end of construct, local copies are combined through </a:t>
            </a:r>
            <a:r>
              <a:rPr lang="en-US" altLang="zh-CN" sz="2600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sz="2600" dirty="0">
                <a:ea typeface="宋体" pitchFamily="2" charset="-122"/>
              </a:rPr>
              <a:t>op</a:t>
            </a:r>
            <a:r>
              <a:rPr lang="en-US" altLang="zh-CN" sz="2600" dirty="0">
                <a:latin typeface="Verdana" pitchFamily="34" charset="0"/>
                <a:ea typeface="宋体" pitchFamily="2" charset="-122"/>
              </a:rPr>
              <a:t>”</a:t>
            </a:r>
            <a:r>
              <a:rPr lang="en-US" altLang="zh-CN" sz="2600" dirty="0">
                <a:ea typeface="宋体" pitchFamily="2" charset="-122"/>
              </a:rPr>
              <a:t> into a single value and combined with the value in the original SHARED variable</a:t>
            </a:r>
          </a:p>
        </p:txBody>
      </p:sp>
    </p:spTree>
    <p:extLst>
      <p:ext uri="{BB962C8B-B14F-4D97-AF65-F5344CB8AC3E}">
        <p14:creationId xmlns:p14="http://schemas.microsoft.com/office/powerpoint/2010/main" val="24619380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099D6BFA-4265-4C65-B02C-9B71F89B464F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106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9611" y="1417638"/>
            <a:ext cx="8001000" cy="120772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A range of associative operands can be used with reduction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Initial values are the ones that make sense mathematically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C/C++ Reduction Operations</a:t>
            </a:r>
          </a:p>
        </p:txBody>
      </p:sp>
      <p:graphicFrame>
        <p:nvGraphicFramePr>
          <p:cNvPr id="1295408" name="Group 48"/>
          <p:cNvGraphicFramePr>
            <a:graphicFrameLocks noGrp="1"/>
          </p:cNvGraphicFramePr>
          <p:nvPr/>
        </p:nvGraphicFramePr>
        <p:xfrm>
          <a:off x="827088" y="2779713"/>
          <a:ext cx="3352800" cy="249872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Operand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Initial 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+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*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^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95412" name="Group 52"/>
          <p:cNvGraphicFramePr>
            <a:graphicFrameLocks noGrp="1"/>
          </p:cNvGraphicFramePr>
          <p:nvPr/>
        </p:nvGraphicFramePr>
        <p:xfrm>
          <a:off x="4713288" y="2789238"/>
          <a:ext cx="3352800" cy="254952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Operand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Initial 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&amp;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~0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|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&amp;&amp;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||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2337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76726-7C9C-EA4D-A8F1-912F3DCF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Array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F7EB74-0057-B746-BAC7-C0CC6647F4D0}"/>
              </a:ext>
            </a:extLst>
          </p:cNvPr>
          <p:cNvSpPr/>
          <p:nvPr/>
        </p:nvSpPr>
        <p:spPr>
          <a:xfrm>
            <a:off x="228600" y="1436782"/>
            <a:ext cx="8686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for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reduction(+:sum)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++)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("In iteration %d,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%d!\n",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the loop, sum is %d\n", sum);</a:t>
            </a:r>
          </a:p>
          <a:p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424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9CDB7E-17B5-4B8F-91E8-9CB89D5DF41A}" type="slidenum">
              <a:rPr lang="zh-CN" altLang="en-US" smtClean="0">
                <a:latin typeface="Helvetica" pitchFamily="34" charset="0"/>
              </a:rPr>
              <a:pPr/>
              <a:t>108</a:t>
            </a:fld>
            <a:endParaRPr lang="en-US" altLang="zh-CN">
              <a:latin typeface="Helvetica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83000" y="2484438"/>
            <a:ext cx="5664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static long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num_steps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= 100000;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double step;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void main ()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{</a:t>
            </a: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I;				</a:t>
            </a:r>
          </a:p>
          <a:p>
            <a:pPr eaLnBrk="0" hangingPunct="0">
              <a:defRPr/>
            </a:pP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double x, pi, sum = 0.0;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 step = 1.0/(double)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num_steps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 for (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=0;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&lt;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num_steps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;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++){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x = (i+0.5)*step;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sum = sum + 4.0/(1.0+x*x);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 }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 pi = step * sum;</a:t>
            </a:r>
          </a:p>
          <a:p>
            <a:pPr eaLnBrk="0" hangingPunct="0">
              <a:defRPr/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  <a:ea typeface="+mn-ea"/>
              </a:rPr>
              <a:t>}</a:t>
            </a:r>
          </a:p>
        </p:txBody>
      </p:sp>
      <p:grpSp>
        <p:nvGrpSpPr>
          <p:cNvPr id="8197" name="Group 3"/>
          <p:cNvGrpSpPr>
            <a:grpSpLocks/>
          </p:cNvGrpSpPr>
          <p:nvPr/>
        </p:nvGrpSpPr>
        <p:grpSpPr bwMode="auto">
          <a:xfrm>
            <a:off x="3924300" y="1036638"/>
            <a:ext cx="2971800" cy="1219200"/>
            <a:chOff x="3408" y="672"/>
            <a:chExt cx="1872" cy="768"/>
          </a:xfrm>
        </p:grpSpPr>
        <p:sp>
          <p:nvSpPr>
            <p:cNvPr id="8199" name="Text Box 4"/>
            <p:cNvSpPr txBox="1">
              <a:spLocks noChangeArrowheads="1"/>
            </p:cNvSpPr>
            <p:nvPr/>
          </p:nvSpPr>
          <p:spPr bwMode="auto">
            <a:xfrm>
              <a:off x="3408" y="796"/>
              <a:ext cx="240" cy="51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800">
                  <a:solidFill>
                    <a:schemeClr val="tx1"/>
                  </a:solidFill>
                  <a:ea typeface="楷体_GB2312" pitchFamily="49" charset="-122"/>
                  <a:sym typeface="Symbol" pitchFamily="18" charset="2"/>
                </a:rPr>
                <a:t></a:t>
              </a:r>
              <a:r>
                <a:rPr lang="zh-CN" altLang="en-US" sz="4000">
                  <a:solidFill>
                    <a:schemeClr val="tx1"/>
                  </a:solidFill>
                  <a:ea typeface="楷体_GB2312" pitchFamily="49" charset="-122"/>
                  <a:sym typeface="Symbol" pitchFamily="18" charset="2"/>
                </a:rPr>
                <a:t> </a:t>
              </a:r>
              <a:endParaRPr lang="zh-CN" altLang="en-US" sz="4000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8200" name="Text Box 5"/>
            <p:cNvSpPr txBox="1">
              <a:spLocks noChangeArrowheads="1"/>
            </p:cNvSpPr>
            <p:nvPr/>
          </p:nvSpPr>
          <p:spPr bwMode="auto">
            <a:xfrm>
              <a:off x="3576" y="806"/>
              <a:ext cx="720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ea typeface="楷体_GB2312" pitchFamily="49" charset="-122"/>
                </a:rPr>
                <a:t>4.0</a:t>
              </a:r>
            </a:p>
          </p:txBody>
        </p:sp>
        <p:sp>
          <p:nvSpPr>
            <p:cNvPr id="8201" name="Text Box 6"/>
            <p:cNvSpPr txBox="1">
              <a:spLocks noChangeArrowheads="1"/>
            </p:cNvSpPr>
            <p:nvPr/>
          </p:nvSpPr>
          <p:spPr bwMode="auto">
            <a:xfrm>
              <a:off x="3528" y="1056"/>
              <a:ext cx="81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ea typeface="楷体_GB2312" pitchFamily="49" charset="-122"/>
                </a:rPr>
                <a:t>(1+x</a:t>
              </a:r>
              <a:r>
                <a:rPr lang="en-US" altLang="zh-CN" baseline="30000">
                  <a:solidFill>
                    <a:schemeClr val="tx1"/>
                  </a:solidFill>
                  <a:ea typeface="楷体_GB2312" pitchFamily="49" charset="-122"/>
                </a:rPr>
                <a:t>2</a:t>
              </a:r>
              <a:r>
                <a:rPr lang="en-US" altLang="zh-CN">
                  <a:solidFill>
                    <a:schemeClr val="tx1"/>
                  </a:solidFill>
                  <a:ea typeface="楷体_GB2312" pitchFamily="49" charset="-122"/>
                </a:rPr>
                <a:t>)</a:t>
              </a:r>
            </a:p>
          </p:txBody>
        </p:sp>
        <p:sp>
          <p:nvSpPr>
            <p:cNvPr id="8202" name="Line 7"/>
            <p:cNvSpPr>
              <a:spLocks noChangeShapeType="1"/>
            </p:cNvSpPr>
            <p:nvPr/>
          </p:nvSpPr>
          <p:spPr bwMode="auto">
            <a:xfrm>
              <a:off x="3696" y="105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" name="Text Box 8"/>
            <p:cNvSpPr txBox="1">
              <a:spLocks noChangeArrowheads="1"/>
            </p:cNvSpPr>
            <p:nvPr/>
          </p:nvSpPr>
          <p:spPr bwMode="auto">
            <a:xfrm>
              <a:off x="4272" y="912"/>
              <a:ext cx="1008" cy="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ea typeface="楷体_GB2312" pitchFamily="49" charset="-122"/>
                </a:rPr>
                <a:t>dx = </a:t>
              </a:r>
              <a:r>
                <a:rPr lang="en-US" altLang="zh-CN" sz="2800">
                  <a:solidFill>
                    <a:schemeClr val="tx1"/>
                  </a:solidFill>
                  <a:ea typeface="楷体_GB2312" pitchFamily="49" charset="-122"/>
                  <a:sym typeface="Symbol" pitchFamily="18" charset="2"/>
                </a:rPr>
                <a:t></a:t>
              </a:r>
              <a:endParaRPr lang="en-US" altLang="zh-CN" sz="2800">
                <a:solidFill>
                  <a:schemeClr val="tx1"/>
                </a:solidFill>
                <a:ea typeface="楷体_GB2312" pitchFamily="49" charset="-122"/>
              </a:endParaRPr>
            </a:p>
          </p:txBody>
        </p:sp>
        <p:sp>
          <p:nvSpPr>
            <p:cNvPr id="8204" name="Text Box 9"/>
            <p:cNvSpPr txBox="1">
              <a:spLocks noChangeArrowheads="1"/>
            </p:cNvSpPr>
            <p:nvPr/>
          </p:nvSpPr>
          <p:spPr bwMode="auto">
            <a:xfrm>
              <a:off x="3408" y="124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solidFill>
                    <a:schemeClr val="tx1"/>
                  </a:solidFill>
                  <a:ea typeface="楷体_GB2312" pitchFamily="49" charset="-122"/>
                </a:rPr>
                <a:t>0</a:t>
              </a:r>
            </a:p>
          </p:txBody>
        </p:sp>
        <p:sp>
          <p:nvSpPr>
            <p:cNvPr id="8205" name="Text Box 10"/>
            <p:cNvSpPr txBox="1">
              <a:spLocks noChangeArrowheads="1"/>
            </p:cNvSpPr>
            <p:nvPr/>
          </p:nvSpPr>
          <p:spPr bwMode="auto">
            <a:xfrm>
              <a:off x="3408" y="672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solidFill>
                    <a:schemeClr val="tx1"/>
                  </a:solidFill>
                  <a:ea typeface="楷体_GB2312" pitchFamily="49" charset="-122"/>
                </a:rPr>
                <a:t>1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-114300" y="1341438"/>
            <a:ext cx="4038600" cy="4876800"/>
            <a:chOff x="192" y="1008"/>
            <a:chExt cx="2544" cy="3072"/>
          </a:xfrm>
          <a:noFill/>
        </p:grpSpPr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192" y="1008"/>
              <a:ext cx="2544" cy="307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1152" y="1200"/>
              <a:ext cx="144" cy="23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1296" y="1248"/>
              <a:ext cx="144" cy="22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1440" y="1344"/>
              <a:ext cx="144" cy="216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1584" y="1440"/>
              <a:ext cx="144" cy="206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1728" y="1536"/>
              <a:ext cx="144" cy="19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800">
                <a:ea typeface="+mn-ea"/>
              </a:endParaRP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1872" y="1680"/>
              <a:ext cx="144" cy="18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800">
                <a:ea typeface="+mn-ea"/>
              </a:endParaRP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2016" y="1920"/>
              <a:ext cx="144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800">
                <a:ea typeface="+mn-ea"/>
              </a:endParaRPr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2160" y="2208"/>
              <a:ext cx="144" cy="129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800">
                <a:ea typeface="+mn-ea"/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1152" y="1056"/>
              <a:ext cx="0" cy="244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>
              <a:off x="1104" y="1200"/>
              <a:ext cx="9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1104" y="2360"/>
              <a:ext cx="9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32"/>
            <p:cNvSpPr>
              <a:spLocks noChangeShapeType="1"/>
            </p:cNvSpPr>
            <p:nvPr/>
          </p:nvSpPr>
          <p:spPr bwMode="auto">
            <a:xfrm flipH="1">
              <a:off x="1104" y="3504"/>
              <a:ext cx="1536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>
              <a:off x="2304" y="3456"/>
              <a:ext cx="0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Freeform 34"/>
            <p:cNvSpPr>
              <a:spLocks/>
            </p:cNvSpPr>
            <p:nvPr/>
          </p:nvSpPr>
          <p:spPr bwMode="auto">
            <a:xfrm>
              <a:off x="1152" y="1200"/>
              <a:ext cx="1248" cy="1536"/>
            </a:xfrm>
            <a:custGeom>
              <a:avLst/>
              <a:gdLst>
                <a:gd name="T0" fmla="*/ 0 w 1104"/>
                <a:gd name="T1" fmla="*/ 0 h 1344"/>
                <a:gd name="T2" fmla="*/ 192 w 1104"/>
                <a:gd name="T3" fmla="*/ 48 h 1344"/>
                <a:gd name="T4" fmla="*/ 384 w 1104"/>
                <a:gd name="T5" fmla="*/ 144 h 1344"/>
                <a:gd name="T6" fmla="*/ 528 w 1104"/>
                <a:gd name="T7" fmla="*/ 240 h 1344"/>
                <a:gd name="T8" fmla="*/ 720 w 1104"/>
                <a:gd name="T9" fmla="*/ 432 h 1344"/>
                <a:gd name="T10" fmla="*/ 864 w 1104"/>
                <a:gd name="T11" fmla="*/ 672 h 1344"/>
                <a:gd name="T12" fmla="*/ 1008 w 1104"/>
                <a:gd name="T13" fmla="*/ 960 h 1344"/>
                <a:gd name="T14" fmla="*/ 1104 w 1104"/>
                <a:gd name="T15" fmla="*/ 1344 h 13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04"/>
                <a:gd name="T25" fmla="*/ 0 h 1344"/>
                <a:gd name="T26" fmla="*/ 1104 w 1104"/>
                <a:gd name="T27" fmla="*/ 1344 h 13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04" h="1344">
                  <a:moveTo>
                    <a:pt x="0" y="0"/>
                  </a:moveTo>
                  <a:cubicBezTo>
                    <a:pt x="64" y="12"/>
                    <a:pt x="128" y="24"/>
                    <a:pt x="192" y="48"/>
                  </a:cubicBezTo>
                  <a:cubicBezTo>
                    <a:pt x="256" y="72"/>
                    <a:pt x="328" y="112"/>
                    <a:pt x="384" y="144"/>
                  </a:cubicBezTo>
                  <a:cubicBezTo>
                    <a:pt x="440" y="176"/>
                    <a:pt x="472" y="192"/>
                    <a:pt x="528" y="240"/>
                  </a:cubicBezTo>
                  <a:cubicBezTo>
                    <a:pt x="584" y="288"/>
                    <a:pt x="664" y="360"/>
                    <a:pt x="720" y="432"/>
                  </a:cubicBezTo>
                  <a:cubicBezTo>
                    <a:pt x="776" y="504"/>
                    <a:pt x="816" y="584"/>
                    <a:pt x="864" y="672"/>
                  </a:cubicBezTo>
                  <a:cubicBezTo>
                    <a:pt x="912" y="760"/>
                    <a:pt x="968" y="848"/>
                    <a:pt x="1008" y="960"/>
                  </a:cubicBezTo>
                  <a:cubicBezTo>
                    <a:pt x="1048" y="1072"/>
                    <a:pt x="1080" y="1288"/>
                    <a:pt x="1104" y="1344"/>
                  </a:cubicBezTo>
                </a:path>
              </a:pathLst>
            </a:custGeom>
            <a:grp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 rot="-5368534">
              <a:off x="-19" y="2371"/>
              <a:ext cx="1344" cy="250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>
                  <a:ea typeface="+mn-ea"/>
                </a:rPr>
                <a:t>F(x) = 4.0/(1+x</a:t>
              </a:r>
              <a:r>
                <a:rPr lang="en-US" altLang="zh-CN" baseline="30000">
                  <a:ea typeface="+mn-ea"/>
                </a:rPr>
                <a:t>2</a:t>
              </a:r>
              <a:r>
                <a:rPr lang="en-US" altLang="zh-CN">
                  <a:ea typeface="+mn-ea"/>
                </a:rPr>
                <a:t>)</a:t>
              </a: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816" y="1104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>
                  <a:ea typeface="+mn-ea"/>
                </a:rPr>
                <a:t>4.0</a:t>
              </a: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864" y="2256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>
                  <a:ea typeface="+mn-ea"/>
                </a:rPr>
                <a:t>2.0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2160" y="3504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>
                  <a:ea typeface="+mn-ea"/>
                </a:rPr>
                <a:t>1.0</a:t>
              </a:r>
            </a:p>
          </p:txBody>
        </p:sp>
        <p:sp>
          <p:nvSpPr>
            <p:cNvPr id="34" name="Text Box 39"/>
            <p:cNvSpPr txBox="1">
              <a:spLocks noChangeArrowheads="1"/>
            </p:cNvSpPr>
            <p:nvPr/>
          </p:nvSpPr>
          <p:spPr bwMode="auto">
            <a:xfrm>
              <a:off x="1632" y="3600"/>
              <a:ext cx="288" cy="250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>
                  <a:ea typeface="+mn-ea"/>
                </a:rPr>
                <a:t>X</a:t>
              </a:r>
            </a:p>
          </p:txBody>
        </p:sp>
        <p:sp>
          <p:nvSpPr>
            <p:cNvPr id="35" name="Text Box 40"/>
            <p:cNvSpPr txBox="1">
              <a:spLocks noChangeArrowheads="1"/>
            </p:cNvSpPr>
            <p:nvPr/>
          </p:nvSpPr>
          <p:spPr bwMode="auto">
            <a:xfrm>
              <a:off x="960" y="3552"/>
              <a:ext cx="288" cy="192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400">
                  <a:ea typeface="+mn-ea"/>
                </a:rPr>
                <a:t>0.0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Pi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976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5634" y="909473"/>
            <a:ext cx="8795965" cy="470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static long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num_steps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= 100000;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double step;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void main ()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{</a:t>
            </a:r>
            <a:r>
              <a:rPr lang="zh-CN" altLang="en-US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I;				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double x, pi, sum = 0.0;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    step = 1.0/(double)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  <a:ea typeface="+mn-ea"/>
              </a:rPr>
              <a:t>num_steps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  <a:ea typeface="+mn-ea"/>
              </a:rPr>
              <a:t>;</a:t>
            </a:r>
            <a:endParaRPr lang="zh-CN" altLang="en-US" sz="2000" dirty="0">
              <a:solidFill>
                <a:schemeClr val="tx1"/>
              </a:solidFill>
              <a:latin typeface="Courier New" pitchFamily="49" charset="0"/>
              <a:ea typeface="+mn-ea"/>
            </a:endParaRPr>
          </a:p>
          <a:p>
            <a:pPr eaLnBrk="0" hangingPunct="0">
              <a:defRPr/>
            </a:pPr>
            <a:endParaRPr lang="zh-CN" altLang="en-US" sz="2000" dirty="0">
              <a:solidFill>
                <a:schemeClr val="tx1"/>
              </a:solidFill>
              <a:latin typeface="Courier New" pitchFamily="49" charset="0"/>
              <a:ea typeface="+mn-ea"/>
            </a:endParaRPr>
          </a:p>
          <a:p>
            <a:pPr eaLnBrk="0" hangingPunct="0">
              <a:defRPr/>
            </a:pPr>
            <a:r>
              <a:rPr lang="zh-CN" altLang="en-US" sz="2000" dirty="0">
                <a:latin typeface="Courier New" pitchFamily="49" charset="0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#pragma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Courier New" pitchFamily="49" charset="0"/>
              </a:rPr>
              <a:t>omp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parallel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for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reduction(+:sum)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</a:rPr>
              <a:t>private(x)</a:t>
            </a:r>
            <a:r>
              <a:rPr lang="zh-CN" altLang="en-US" sz="20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Courier New" pitchFamily="49" charset="0"/>
            </a:endParaRP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    for (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=0;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&lt;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</a:rPr>
              <a:t>num_steps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r>
              <a:rPr lang="en-US" altLang="zh-CN" sz="2000" dirty="0" err="1">
                <a:solidFill>
                  <a:schemeClr val="tx1"/>
                </a:solidFill>
                <a:latin typeface="Courier New" pitchFamily="49" charset="0"/>
              </a:rPr>
              <a:t>i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++){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x = (i+0.5)*step;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sum = sum + 4.0/(1.0+x*x);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    }</a:t>
            </a:r>
            <a:endParaRPr lang="zh-CN" altLang="en-US" sz="20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defRPr/>
            </a:pPr>
            <a:endParaRPr lang="en-US" altLang="zh-CN" sz="2000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latin typeface="Courier New" pitchFamily="49" charset="0"/>
              </a:rPr>
              <a:t>    pi = step * sum;</a:t>
            </a:r>
          </a:p>
          <a:p>
            <a:pPr eaLnBrk="0" hangingPunct="0">
              <a:defRPr/>
            </a:pPr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283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PageRank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027238"/>
            <a:ext cx="26447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827588" y="2116138"/>
            <a:ext cx="3970337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Vertex:</a:t>
            </a:r>
            <a:r>
              <a:rPr lang="zh-CN" altLang="en-US" sz="2400"/>
              <a:t> </a:t>
            </a:r>
            <a:endParaRPr lang="en-US" altLang="zh-CN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	1,2</a:t>
            </a:r>
            <a:r>
              <a:rPr lang="zh-CN" altLang="en-US" sz="2400"/>
              <a:t>,</a:t>
            </a:r>
            <a:r>
              <a:rPr lang="en-US" altLang="zh-CN" sz="2400"/>
              <a:t>3,</a:t>
            </a:r>
            <a:r>
              <a:rPr lang="zh-CN" altLang="en-US" sz="2400"/>
              <a:t> </a:t>
            </a:r>
            <a:r>
              <a:rPr lang="en-US" altLang="zh-CN" sz="2400"/>
              <a:t>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Edges: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zh-CN" sz="2400"/>
              <a:t>(</a:t>
            </a:r>
            <a:r>
              <a:rPr lang="en-US" altLang="zh-CN" sz="2400"/>
              <a:t>1,2)</a:t>
            </a:r>
            <a:r>
              <a:rPr lang="zh-CN" altLang="en-US" sz="2400"/>
              <a:t> </a:t>
            </a:r>
            <a:r>
              <a:rPr lang="en-US" altLang="zh-CN" sz="2400"/>
              <a:t>(1,3)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zh-CN" sz="2400"/>
              <a:t>(</a:t>
            </a:r>
            <a:r>
              <a:rPr lang="en-US" altLang="zh-CN" sz="2400"/>
              <a:t>2,1)</a:t>
            </a:r>
            <a:r>
              <a:rPr lang="zh-CN" altLang="en-US" sz="2400"/>
              <a:t> </a:t>
            </a:r>
            <a:r>
              <a:rPr lang="zh-CN" altLang="zh-CN" sz="2400"/>
              <a:t>(</a:t>
            </a:r>
            <a:r>
              <a:rPr lang="en-US" altLang="zh-CN" sz="2400"/>
              <a:t>2,4)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zh-CN" altLang="zh-CN" sz="2400"/>
              <a:t>(4</a:t>
            </a:r>
            <a:r>
              <a:rPr lang="en-US" altLang="zh-CN" sz="2400"/>
              <a:t>,2)</a:t>
            </a:r>
            <a:r>
              <a:rPr lang="zh-CN" altLang="en-US" sz="2400"/>
              <a:t> </a:t>
            </a:r>
            <a:r>
              <a:rPr lang="en-US" altLang="zh-CN" sz="2400"/>
              <a:t>(4,3)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Vertex</a:t>
            </a:r>
            <a:r>
              <a:rPr lang="zh-CN" altLang="en-US" sz="2400"/>
              <a:t> </a:t>
            </a:r>
            <a:r>
              <a:rPr lang="en-US" altLang="zh-CN" sz="2400"/>
              <a:t>1: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In</a:t>
            </a:r>
            <a:r>
              <a:rPr lang="zh-CN" altLang="en-US" sz="2400"/>
              <a:t> </a:t>
            </a:r>
            <a:r>
              <a:rPr lang="en-US" altLang="zh-CN" sz="2400"/>
              <a:t>edge:</a:t>
            </a:r>
            <a:r>
              <a:rPr lang="zh-CN" altLang="en-US" sz="2400"/>
              <a:t> </a:t>
            </a:r>
            <a:r>
              <a:rPr lang="en-US" altLang="zh-CN" sz="2400"/>
              <a:t>(2,1)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Out</a:t>
            </a:r>
            <a:r>
              <a:rPr lang="zh-CN" altLang="en-US" sz="2400"/>
              <a:t> </a:t>
            </a:r>
            <a:r>
              <a:rPr lang="en-US" altLang="zh-CN" sz="2400"/>
              <a:t>edge:</a:t>
            </a:r>
            <a:r>
              <a:rPr lang="zh-CN" altLang="en-US" sz="2400"/>
              <a:t> </a:t>
            </a:r>
            <a:r>
              <a:rPr lang="en-US" altLang="zh-CN" sz="2400"/>
              <a:t>(1,2)</a:t>
            </a:r>
            <a:r>
              <a:rPr lang="zh-CN" altLang="en-US" sz="2400"/>
              <a:t> </a:t>
            </a:r>
            <a:r>
              <a:rPr lang="en-US" altLang="zh-CN" sz="2400"/>
              <a:t>(1,3)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571500" y="1373885"/>
            <a:ext cx="8001000" cy="538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An</a:t>
            </a:r>
            <a:r>
              <a:rPr lang="zh-CN" altLang="en-US" sz="2800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algorithm</a:t>
            </a:r>
            <a:r>
              <a:rPr lang="zh-CN" altLang="en-US" sz="2800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on</a:t>
            </a:r>
            <a:r>
              <a:rPr lang="zh-CN" altLang="en-US" sz="2800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sz="2800" b="1" dirty="0">
                <a:latin typeface="Courier New" pitchFamily="49" charset="0"/>
                <a:ea typeface="宋体" pitchFamily="2" charset="-122"/>
              </a:rPr>
              <a:t>graph</a:t>
            </a:r>
          </a:p>
          <a:p>
            <a:pPr>
              <a:lnSpc>
                <a:spcPct val="85000"/>
              </a:lnSpc>
            </a:pPr>
            <a:endParaRPr lang="en-US" altLang="zh-CN" sz="2800" b="1" dirty="0">
              <a:latin typeface="Courier New" pitchFamily="49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5142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40B294C-ACB0-CE4A-8D2C-3BA268AE5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5.4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policies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10664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50922BF6-4EFA-433F-A630-7F42A4222D4E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111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Assigning Iterations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868363"/>
            <a:ext cx="8237537" cy="56626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5000"/>
              </a:lnSpc>
            </a:pPr>
            <a:endParaRPr lang="en-US" altLang="zh-CN" sz="2000" dirty="0">
              <a:ea typeface="宋体" pitchFamily="2" charset="-122"/>
            </a:endParaRPr>
          </a:p>
          <a:p>
            <a:pPr>
              <a:lnSpc>
                <a:spcPct val="85000"/>
              </a:lnSpc>
            </a:pPr>
            <a:r>
              <a:rPr lang="en-US" altLang="zh-CN" sz="2800" dirty="0">
                <a:ea typeface="宋体" pitchFamily="2" charset="-122"/>
              </a:rPr>
              <a:t>The </a:t>
            </a:r>
            <a:r>
              <a:rPr lang="en-US" altLang="zh-CN" sz="2800" dirty="0">
                <a:solidFill>
                  <a:schemeClr val="accent1"/>
                </a:solidFill>
                <a:ea typeface="宋体" pitchFamily="2" charset="-122"/>
              </a:rPr>
              <a:t>schedule clause</a:t>
            </a:r>
            <a:r>
              <a:rPr lang="en-US" altLang="zh-CN" sz="2800" dirty="0">
                <a:solidFill>
                  <a:srgbClr val="FFFF66"/>
                </a:solidFill>
                <a:ea typeface="宋体" pitchFamily="2" charset="-122"/>
              </a:rPr>
              <a:t> </a:t>
            </a:r>
            <a:r>
              <a:rPr lang="en-US" altLang="zh-CN" sz="2800" dirty="0">
                <a:ea typeface="宋体" pitchFamily="2" charset="-122"/>
              </a:rPr>
              <a:t>affects how loop iterations are mapped onto threads</a:t>
            </a:r>
            <a:endParaRPr lang="en-US" altLang="zh-CN" sz="2000" dirty="0">
              <a:ea typeface="宋体" pitchFamily="2" charset="-122"/>
            </a:endParaRPr>
          </a:p>
          <a:p>
            <a:pPr>
              <a:lnSpc>
                <a:spcPct val="85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schedule(static [,chunk])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Blocks of iterations of size 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dirty="0">
                <a:ea typeface="宋体" pitchFamily="2" charset="-122"/>
              </a:rPr>
              <a:t>chunk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”</a:t>
            </a:r>
            <a:r>
              <a:rPr lang="en-US" altLang="zh-CN" dirty="0">
                <a:ea typeface="宋体" pitchFamily="2" charset="-122"/>
              </a:rPr>
              <a:t> to threads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Round robin distribution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Default=N/t</a:t>
            </a:r>
          </a:p>
          <a:p>
            <a:pPr lvl="2">
              <a:lnSpc>
                <a:spcPct val="85000"/>
              </a:lnSpc>
            </a:pP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schedule(dynamic[,chunk])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Threads grab 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dirty="0">
                <a:ea typeface="宋体" pitchFamily="2" charset="-122"/>
              </a:rPr>
              <a:t>chunk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”</a:t>
            </a:r>
            <a:r>
              <a:rPr lang="en-US" altLang="zh-CN" dirty="0">
                <a:ea typeface="宋体" pitchFamily="2" charset="-122"/>
              </a:rPr>
              <a:t> iterations 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When done with iterations, thread requests next set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Default=1</a:t>
            </a:r>
          </a:p>
          <a:p>
            <a:pPr lvl="2">
              <a:lnSpc>
                <a:spcPct val="85000"/>
              </a:lnSpc>
            </a:pP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schedule(guided[,chunk])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Dynamic schedule starting with large block 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Size of the blocks shrink; no smaller than 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“</a:t>
            </a:r>
            <a:r>
              <a:rPr lang="en-US" altLang="zh-CN" dirty="0">
                <a:ea typeface="宋体" pitchFamily="2" charset="-122"/>
              </a:rPr>
              <a:t>chunk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”</a:t>
            </a:r>
            <a:endParaRPr lang="en-US" altLang="zh-CN" dirty="0">
              <a:ea typeface="宋体" pitchFamily="2" charset="-122"/>
            </a:endParaRP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Default=1</a:t>
            </a:r>
          </a:p>
          <a:p>
            <a:pPr lvl="2">
              <a:lnSpc>
                <a:spcPct val="85000"/>
              </a:lnSpc>
            </a:pP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schedule(runtime)</a:t>
            </a:r>
          </a:p>
          <a:p>
            <a:pPr lvl="2">
              <a:lnSpc>
                <a:spcPct val="85000"/>
              </a:lnSpc>
            </a:pPr>
            <a:r>
              <a:rPr lang="en-US" altLang="zh-CN" dirty="0">
                <a:ea typeface="宋体" pitchFamily="2" charset="-122"/>
              </a:rPr>
              <a:t>OMP_SCHEDULE</a:t>
            </a:r>
          </a:p>
        </p:txBody>
      </p:sp>
    </p:spTree>
    <p:extLst>
      <p:ext uri="{BB962C8B-B14F-4D97-AF65-F5344CB8AC3E}">
        <p14:creationId xmlns:p14="http://schemas.microsoft.com/office/powerpoint/2010/main" val="42101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31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3187" grpId="0" build="p" bldLvl="2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9A0CB13-EC55-4F25-9552-896F42B5D916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112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840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Schedule Clause Example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798513" y="946150"/>
            <a:ext cx="6567487" cy="1466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parallel for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schedule (static)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for(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i = 1; i &lt;= 128; i ++ 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  if 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TestForPrime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(i) )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gPrimesFound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++;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}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98512" y="2546350"/>
            <a:ext cx="6567487" cy="1466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parallel for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schedule (static, 8)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for(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i = 1; i &lt;= 128; i ++ 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  if 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TestForPrime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(i) )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gPrimesFound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++;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}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98511" y="4184650"/>
            <a:ext cx="6567487" cy="1466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parallel for </a:t>
            </a:r>
            <a:r>
              <a:rPr lang="en-US" altLang="zh-CN" sz="1800" dirty="0">
                <a:latin typeface="Courier New" pitchFamily="49" charset="0"/>
                <a:ea typeface="宋体" pitchFamily="2" charset="-122"/>
              </a:rPr>
              <a:t>schedule (dynamic)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for(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i = 1; i &lt;= 128; i ++ )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{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   if (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TestForPrime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(i) )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gPrimesFound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++;</a:t>
            </a:r>
          </a:p>
          <a:p>
            <a:pPr>
              <a:lnSpc>
                <a:spcPct val="75000"/>
              </a:lnSpc>
              <a:spcBef>
                <a:spcPct val="3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0704180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28452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D0FFD31F-EA3C-4A4C-8090-13C390FA4464}" type="slidenum">
              <a:rPr lang="en-US" altLang="zh-CN"/>
              <a:pPr algn="r" eaLnBrk="1" hangingPunct="1"/>
              <a:t>113</a:t>
            </a:fld>
            <a:endParaRPr lang="en-US" altLang="zh-CN" dirty="0"/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>
          <a:xfrm>
            <a:off x="547313" y="256148"/>
            <a:ext cx="7845562" cy="42614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Static Scheduling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75" y="1332432"/>
            <a:ext cx="8001000" cy="459407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For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iterations and 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threads, each thread gets one chunk of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loop iterations:</a:t>
            </a:r>
          </a:p>
          <a:p>
            <a:pPr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       </a:t>
            </a:r>
            <a:r>
              <a:rPr lang="en-US" altLang="zh-CN" sz="2600" dirty="0">
                <a:ea typeface="宋体" charset="-122"/>
              </a:rPr>
              <a:t>T0           </a:t>
            </a:r>
            <a:r>
              <a:rPr lang="zh-CN" altLang="en-US" sz="2600" dirty="0">
                <a:ea typeface="宋体" charset="-122"/>
              </a:rPr>
              <a:t>  </a:t>
            </a:r>
            <a:r>
              <a:rPr lang="en-US" altLang="zh-CN" sz="2600" dirty="0">
                <a:ea typeface="宋体" charset="-122"/>
              </a:rPr>
              <a:t>T1          </a:t>
            </a:r>
            <a:r>
              <a:rPr lang="zh-CN" altLang="en-US" sz="2600" dirty="0">
                <a:ea typeface="宋体" charset="-122"/>
              </a:rPr>
              <a:t>  </a:t>
            </a:r>
            <a:r>
              <a:rPr lang="en-US" altLang="zh-CN" sz="2600" dirty="0">
                <a:ea typeface="宋体" charset="-122"/>
              </a:rPr>
              <a:t>T2           T3           T4        </a:t>
            </a:r>
            <a:r>
              <a:rPr lang="zh-CN" altLang="en-US" sz="2600" dirty="0">
                <a:ea typeface="宋体" charset="-122"/>
              </a:rPr>
              <a:t> </a:t>
            </a:r>
            <a:r>
              <a:rPr lang="en-US" altLang="zh-CN" sz="2600" dirty="0">
                <a:ea typeface="宋体" charset="-122"/>
              </a:rPr>
              <a:t>T5</a:t>
            </a:r>
            <a:endParaRPr lang="en-US" altLang="zh-CN" dirty="0">
              <a:ea typeface="宋体" charset="-122"/>
            </a:endParaRP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60000"/>
              </a:lnSpc>
            </a:pPr>
            <a:r>
              <a:rPr lang="en-US" altLang="zh-CN" dirty="0">
                <a:ea typeface="宋体" charset="-122"/>
              </a:rPr>
              <a:t>Thread #0: iterations     0 through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-1</a:t>
            </a:r>
          </a:p>
          <a:p>
            <a:r>
              <a:rPr lang="en-US" altLang="zh-CN" dirty="0">
                <a:ea typeface="宋体" charset="-122"/>
              </a:rPr>
              <a:t>Thread #1: iterations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through 2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-1</a:t>
            </a:r>
          </a:p>
          <a:p>
            <a:r>
              <a:rPr lang="en-US" altLang="zh-CN" dirty="0">
                <a:ea typeface="宋体" charset="-122"/>
              </a:rPr>
              <a:t>Thread #2: iterations 2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through 3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-1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…</a:t>
            </a:r>
          </a:p>
          <a:p>
            <a:r>
              <a:rPr lang="en-US" altLang="zh-CN" dirty="0">
                <a:ea typeface="宋体" charset="-122"/>
              </a:rPr>
              <a:t>Thread #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-1: iterations (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-1)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baseline="-25000" dirty="0">
                <a:ea typeface="宋体" charset="-122"/>
              </a:rPr>
              <a:t> </a:t>
            </a:r>
            <a:r>
              <a:rPr lang="en-US" altLang="zh-CN" dirty="0">
                <a:ea typeface="宋体" charset="-122"/>
              </a:rPr>
              <a:t>through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-1</a:t>
            </a:r>
          </a:p>
          <a:p>
            <a:pPr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78854" name="Line 4"/>
          <p:cNvSpPr>
            <a:spLocks noChangeShapeType="1"/>
          </p:cNvSpPr>
          <p:nvPr/>
        </p:nvSpPr>
        <p:spPr bwMode="auto">
          <a:xfrm>
            <a:off x="838200" y="25146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5" name="Line 5"/>
          <p:cNvSpPr>
            <a:spLocks noChangeShapeType="1"/>
          </p:cNvSpPr>
          <p:nvPr/>
        </p:nvSpPr>
        <p:spPr bwMode="auto">
          <a:xfrm>
            <a:off x="114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6" name="Line 6"/>
          <p:cNvSpPr>
            <a:spLocks noChangeShapeType="1"/>
          </p:cNvSpPr>
          <p:nvPr/>
        </p:nvSpPr>
        <p:spPr bwMode="auto">
          <a:xfrm>
            <a:off x="83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7" name="Line 7"/>
          <p:cNvSpPr>
            <a:spLocks noChangeShapeType="1"/>
          </p:cNvSpPr>
          <p:nvPr/>
        </p:nvSpPr>
        <p:spPr bwMode="auto">
          <a:xfrm>
            <a:off x="160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8" name="Line 8"/>
          <p:cNvSpPr>
            <a:spLocks noChangeShapeType="1"/>
          </p:cNvSpPr>
          <p:nvPr/>
        </p:nvSpPr>
        <p:spPr bwMode="auto">
          <a:xfrm>
            <a:off x="190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59" name="Line 9"/>
          <p:cNvSpPr>
            <a:spLocks noChangeShapeType="1"/>
          </p:cNvSpPr>
          <p:nvPr/>
        </p:nvSpPr>
        <p:spPr bwMode="auto">
          <a:xfrm>
            <a:off x="205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0" name="Line 10"/>
          <p:cNvSpPr>
            <a:spLocks noChangeShapeType="1"/>
          </p:cNvSpPr>
          <p:nvPr/>
        </p:nvSpPr>
        <p:spPr bwMode="auto">
          <a:xfrm>
            <a:off x="266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1" name="Line 11"/>
          <p:cNvSpPr>
            <a:spLocks noChangeShapeType="1"/>
          </p:cNvSpPr>
          <p:nvPr/>
        </p:nvSpPr>
        <p:spPr bwMode="auto">
          <a:xfrm>
            <a:off x="312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2" name="Line 12"/>
          <p:cNvSpPr>
            <a:spLocks noChangeShapeType="1"/>
          </p:cNvSpPr>
          <p:nvPr/>
        </p:nvSpPr>
        <p:spPr bwMode="auto">
          <a:xfrm>
            <a:off x="3429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3" name="Line 13"/>
          <p:cNvSpPr>
            <a:spLocks noChangeShapeType="1"/>
          </p:cNvSpPr>
          <p:nvPr/>
        </p:nvSpPr>
        <p:spPr bwMode="auto">
          <a:xfrm>
            <a:off x="3886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4" name="Line 14"/>
          <p:cNvSpPr>
            <a:spLocks noChangeShapeType="1"/>
          </p:cNvSpPr>
          <p:nvPr/>
        </p:nvSpPr>
        <p:spPr bwMode="auto">
          <a:xfrm>
            <a:off x="4191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5" name="Line 15"/>
          <p:cNvSpPr>
            <a:spLocks noChangeShapeType="1"/>
          </p:cNvSpPr>
          <p:nvPr/>
        </p:nvSpPr>
        <p:spPr bwMode="auto">
          <a:xfrm>
            <a:off x="4495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6" name="Line 16"/>
          <p:cNvSpPr>
            <a:spLocks noChangeShapeType="1"/>
          </p:cNvSpPr>
          <p:nvPr/>
        </p:nvSpPr>
        <p:spPr bwMode="auto">
          <a:xfrm>
            <a:off x="495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7" name="Line 17"/>
          <p:cNvSpPr>
            <a:spLocks noChangeShapeType="1"/>
          </p:cNvSpPr>
          <p:nvPr/>
        </p:nvSpPr>
        <p:spPr bwMode="auto">
          <a:xfrm>
            <a:off x="541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8" name="Line 18"/>
          <p:cNvSpPr>
            <a:spLocks noChangeShapeType="1"/>
          </p:cNvSpPr>
          <p:nvPr/>
        </p:nvSpPr>
        <p:spPr bwMode="auto">
          <a:xfrm>
            <a:off x="571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69" name="Line 19"/>
          <p:cNvSpPr>
            <a:spLocks noChangeShapeType="1"/>
          </p:cNvSpPr>
          <p:nvPr/>
        </p:nvSpPr>
        <p:spPr bwMode="auto">
          <a:xfrm>
            <a:off x="617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0" name="Line 20"/>
          <p:cNvSpPr>
            <a:spLocks noChangeShapeType="1"/>
          </p:cNvSpPr>
          <p:nvPr/>
        </p:nvSpPr>
        <p:spPr bwMode="auto">
          <a:xfrm>
            <a:off x="647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1" name="Line 21"/>
          <p:cNvSpPr>
            <a:spLocks noChangeShapeType="1"/>
          </p:cNvSpPr>
          <p:nvPr/>
        </p:nvSpPr>
        <p:spPr bwMode="auto">
          <a:xfrm>
            <a:off x="838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2" name="Line 22"/>
          <p:cNvSpPr>
            <a:spLocks noChangeShapeType="1"/>
          </p:cNvSpPr>
          <p:nvPr/>
        </p:nvSpPr>
        <p:spPr bwMode="auto">
          <a:xfrm flipV="1">
            <a:off x="1752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3" name="Line 23"/>
          <p:cNvSpPr>
            <a:spLocks noChangeShapeType="1"/>
          </p:cNvSpPr>
          <p:nvPr/>
        </p:nvSpPr>
        <p:spPr bwMode="auto">
          <a:xfrm>
            <a:off x="838200" y="2819400"/>
            <a:ext cx="9144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4" name="Line 24"/>
          <p:cNvSpPr>
            <a:spLocks noChangeShapeType="1"/>
          </p:cNvSpPr>
          <p:nvPr/>
        </p:nvSpPr>
        <p:spPr bwMode="auto">
          <a:xfrm>
            <a:off x="1905000" y="2819400"/>
            <a:ext cx="914400" cy="0"/>
          </a:xfrm>
          <a:prstGeom prst="line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5" name="Line 25"/>
          <p:cNvSpPr>
            <a:spLocks noChangeShapeType="1"/>
          </p:cNvSpPr>
          <p:nvPr/>
        </p:nvSpPr>
        <p:spPr bwMode="auto">
          <a:xfrm>
            <a:off x="2971800" y="2819400"/>
            <a:ext cx="914400" cy="0"/>
          </a:xfrm>
          <a:prstGeom prst="line">
            <a:avLst/>
          </a:prstGeom>
          <a:noFill/>
          <a:ln w="9525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6" name="Line 26"/>
          <p:cNvSpPr>
            <a:spLocks noChangeShapeType="1"/>
          </p:cNvSpPr>
          <p:nvPr/>
        </p:nvSpPr>
        <p:spPr bwMode="auto">
          <a:xfrm>
            <a:off x="4038600" y="2819400"/>
            <a:ext cx="914400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7" name="Line 27"/>
          <p:cNvSpPr>
            <a:spLocks noChangeShapeType="1"/>
          </p:cNvSpPr>
          <p:nvPr/>
        </p:nvSpPr>
        <p:spPr bwMode="auto">
          <a:xfrm>
            <a:off x="5105400" y="2819400"/>
            <a:ext cx="914400" cy="0"/>
          </a:xfrm>
          <a:prstGeom prst="line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8" name="Line 28"/>
          <p:cNvSpPr>
            <a:spLocks noChangeShapeType="1"/>
          </p:cNvSpPr>
          <p:nvPr/>
        </p:nvSpPr>
        <p:spPr bwMode="auto">
          <a:xfrm>
            <a:off x="6172200" y="2819400"/>
            <a:ext cx="762000" cy="0"/>
          </a:xfrm>
          <a:prstGeom prst="line">
            <a:avLst/>
          </a:prstGeom>
          <a:noFill/>
          <a:ln w="9525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79" name="Line 29"/>
          <p:cNvSpPr>
            <a:spLocks noChangeShapeType="1"/>
          </p:cNvSpPr>
          <p:nvPr/>
        </p:nvSpPr>
        <p:spPr bwMode="auto">
          <a:xfrm flipV="1">
            <a:off x="2971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0" name="Line 30"/>
          <p:cNvSpPr>
            <a:spLocks noChangeShapeType="1"/>
          </p:cNvSpPr>
          <p:nvPr/>
        </p:nvSpPr>
        <p:spPr bwMode="auto">
          <a:xfrm flipV="1">
            <a:off x="4038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1" name="Line 31"/>
          <p:cNvSpPr>
            <a:spLocks noChangeShapeType="1"/>
          </p:cNvSpPr>
          <p:nvPr/>
        </p:nvSpPr>
        <p:spPr bwMode="auto">
          <a:xfrm flipV="1">
            <a:off x="5105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2" name="Line 32"/>
          <p:cNvSpPr>
            <a:spLocks noChangeShapeType="1"/>
          </p:cNvSpPr>
          <p:nvPr/>
        </p:nvSpPr>
        <p:spPr bwMode="auto">
          <a:xfrm flipV="1">
            <a:off x="6172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3" name="Line 33"/>
          <p:cNvSpPr>
            <a:spLocks noChangeShapeType="1"/>
          </p:cNvSpPr>
          <p:nvPr/>
        </p:nvSpPr>
        <p:spPr bwMode="auto">
          <a:xfrm flipV="1">
            <a:off x="6934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4" name="Line 34"/>
          <p:cNvSpPr>
            <a:spLocks noChangeShapeType="1"/>
          </p:cNvSpPr>
          <p:nvPr/>
        </p:nvSpPr>
        <p:spPr bwMode="auto">
          <a:xfrm flipV="1">
            <a:off x="1905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5" name="Line 35"/>
          <p:cNvSpPr>
            <a:spLocks noChangeShapeType="1"/>
          </p:cNvSpPr>
          <p:nvPr/>
        </p:nvSpPr>
        <p:spPr bwMode="auto">
          <a:xfrm flipV="1">
            <a:off x="6019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6" name="Line 36"/>
          <p:cNvSpPr>
            <a:spLocks noChangeShapeType="1"/>
          </p:cNvSpPr>
          <p:nvPr/>
        </p:nvSpPr>
        <p:spPr bwMode="auto">
          <a:xfrm flipV="1">
            <a:off x="4953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7" name="Line 37"/>
          <p:cNvSpPr>
            <a:spLocks noChangeShapeType="1"/>
          </p:cNvSpPr>
          <p:nvPr/>
        </p:nvSpPr>
        <p:spPr bwMode="auto">
          <a:xfrm flipV="1">
            <a:off x="3886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8" name="Line 38"/>
          <p:cNvSpPr>
            <a:spLocks noChangeShapeType="1"/>
          </p:cNvSpPr>
          <p:nvPr/>
        </p:nvSpPr>
        <p:spPr bwMode="auto">
          <a:xfrm flipV="1">
            <a:off x="2819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89" name="Line 39"/>
          <p:cNvSpPr>
            <a:spLocks noChangeShapeType="1"/>
          </p:cNvSpPr>
          <p:nvPr/>
        </p:nvSpPr>
        <p:spPr bwMode="auto">
          <a:xfrm>
            <a:off x="99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0" name="Line 40"/>
          <p:cNvSpPr>
            <a:spLocks noChangeShapeType="1"/>
          </p:cNvSpPr>
          <p:nvPr/>
        </p:nvSpPr>
        <p:spPr bwMode="auto">
          <a:xfrm>
            <a:off x="144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1" name="Line 41"/>
          <p:cNvSpPr>
            <a:spLocks noChangeShapeType="1"/>
          </p:cNvSpPr>
          <p:nvPr/>
        </p:nvSpPr>
        <p:spPr bwMode="auto">
          <a:xfrm>
            <a:off x="129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2" name="Line 42"/>
          <p:cNvSpPr>
            <a:spLocks noChangeShapeType="1"/>
          </p:cNvSpPr>
          <p:nvPr/>
        </p:nvSpPr>
        <p:spPr bwMode="auto">
          <a:xfrm>
            <a:off x="220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3" name="Line 43"/>
          <p:cNvSpPr>
            <a:spLocks noChangeShapeType="1"/>
          </p:cNvSpPr>
          <p:nvPr/>
        </p:nvSpPr>
        <p:spPr bwMode="auto">
          <a:xfrm>
            <a:off x="236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4" name="Line 44"/>
          <p:cNvSpPr>
            <a:spLocks noChangeShapeType="1"/>
          </p:cNvSpPr>
          <p:nvPr/>
        </p:nvSpPr>
        <p:spPr bwMode="auto">
          <a:xfrm>
            <a:off x="251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5" name="Line 45"/>
          <p:cNvSpPr>
            <a:spLocks noChangeShapeType="1"/>
          </p:cNvSpPr>
          <p:nvPr/>
        </p:nvSpPr>
        <p:spPr bwMode="auto">
          <a:xfrm>
            <a:off x="3276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6" name="Line 46"/>
          <p:cNvSpPr>
            <a:spLocks noChangeShapeType="1"/>
          </p:cNvSpPr>
          <p:nvPr/>
        </p:nvSpPr>
        <p:spPr bwMode="auto">
          <a:xfrm>
            <a:off x="3733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7" name="Line 47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8" name="Line 48"/>
          <p:cNvSpPr>
            <a:spLocks noChangeShapeType="1"/>
          </p:cNvSpPr>
          <p:nvPr/>
        </p:nvSpPr>
        <p:spPr bwMode="auto">
          <a:xfrm>
            <a:off x="4343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899" name="Line 49"/>
          <p:cNvSpPr>
            <a:spLocks noChangeShapeType="1"/>
          </p:cNvSpPr>
          <p:nvPr/>
        </p:nvSpPr>
        <p:spPr bwMode="auto">
          <a:xfrm>
            <a:off x="480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0" name="Line 50"/>
          <p:cNvSpPr>
            <a:spLocks noChangeShapeType="1"/>
          </p:cNvSpPr>
          <p:nvPr/>
        </p:nvSpPr>
        <p:spPr bwMode="auto">
          <a:xfrm>
            <a:off x="464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1" name="Line 51"/>
          <p:cNvSpPr>
            <a:spLocks noChangeShapeType="1"/>
          </p:cNvSpPr>
          <p:nvPr/>
        </p:nvSpPr>
        <p:spPr bwMode="auto">
          <a:xfrm>
            <a:off x="556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2" name="Line 52"/>
          <p:cNvSpPr>
            <a:spLocks noChangeShapeType="1"/>
          </p:cNvSpPr>
          <p:nvPr/>
        </p:nvSpPr>
        <p:spPr bwMode="auto">
          <a:xfrm>
            <a:off x="586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3" name="Line 53"/>
          <p:cNvSpPr>
            <a:spLocks noChangeShapeType="1"/>
          </p:cNvSpPr>
          <p:nvPr/>
        </p:nvSpPr>
        <p:spPr bwMode="auto">
          <a:xfrm>
            <a:off x="601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4" name="Line 54"/>
          <p:cNvSpPr>
            <a:spLocks noChangeShapeType="1"/>
          </p:cNvSpPr>
          <p:nvPr/>
        </p:nvSpPr>
        <p:spPr bwMode="auto">
          <a:xfrm>
            <a:off x="662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5" name="Line 55"/>
          <p:cNvSpPr>
            <a:spLocks noChangeShapeType="1"/>
          </p:cNvSpPr>
          <p:nvPr/>
        </p:nvSpPr>
        <p:spPr bwMode="auto">
          <a:xfrm>
            <a:off x="678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6" name="Line 56"/>
          <p:cNvSpPr>
            <a:spLocks noChangeShapeType="1"/>
          </p:cNvSpPr>
          <p:nvPr/>
        </p:nvSpPr>
        <p:spPr bwMode="auto">
          <a:xfrm>
            <a:off x="693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7" name="Line 57"/>
          <p:cNvSpPr>
            <a:spLocks noChangeShapeType="1"/>
          </p:cNvSpPr>
          <p:nvPr/>
        </p:nvSpPr>
        <p:spPr bwMode="auto">
          <a:xfrm>
            <a:off x="175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8" name="Line 58"/>
          <p:cNvSpPr>
            <a:spLocks noChangeShapeType="1"/>
          </p:cNvSpPr>
          <p:nvPr/>
        </p:nvSpPr>
        <p:spPr bwMode="auto">
          <a:xfrm>
            <a:off x="281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09" name="Line 59"/>
          <p:cNvSpPr>
            <a:spLocks noChangeShapeType="1"/>
          </p:cNvSpPr>
          <p:nvPr/>
        </p:nvSpPr>
        <p:spPr bwMode="auto">
          <a:xfrm>
            <a:off x="297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10" name="Line 60"/>
          <p:cNvSpPr>
            <a:spLocks noChangeShapeType="1"/>
          </p:cNvSpPr>
          <p:nvPr/>
        </p:nvSpPr>
        <p:spPr bwMode="auto">
          <a:xfrm>
            <a:off x="4038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11" name="Line 61"/>
          <p:cNvSpPr>
            <a:spLocks noChangeShapeType="1"/>
          </p:cNvSpPr>
          <p:nvPr/>
        </p:nvSpPr>
        <p:spPr bwMode="auto">
          <a:xfrm>
            <a:off x="510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12" name="Line 62"/>
          <p:cNvSpPr>
            <a:spLocks noChangeShapeType="1"/>
          </p:cNvSpPr>
          <p:nvPr/>
        </p:nvSpPr>
        <p:spPr bwMode="auto">
          <a:xfrm>
            <a:off x="525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913" name="Line 63"/>
          <p:cNvSpPr>
            <a:spLocks noChangeShapeType="1"/>
          </p:cNvSpPr>
          <p:nvPr/>
        </p:nvSpPr>
        <p:spPr bwMode="auto">
          <a:xfrm>
            <a:off x="632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5888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5965BDC-DC64-4FC6-B484-FDA158E573B9}" type="slidenum">
              <a:rPr lang="en-US" altLang="zh-CN"/>
              <a:pPr algn="r" eaLnBrk="1" hangingPunct="1"/>
              <a:t>114</a:t>
            </a:fld>
            <a:endParaRPr lang="en-US" altLang="zh-CN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547313" y="236052"/>
            <a:ext cx="7085408" cy="42614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Dynamic Scheduling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473" y="1506612"/>
            <a:ext cx="8001000" cy="44094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For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iterations and 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threads, each thread gets a fixed-size chunk of </a:t>
            </a:r>
            <a:r>
              <a:rPr lang="en-US" altLang="zh-CN" i="1" dirty="0">
                <a:ea typeface="宋体" charset="-122"/>
              </a:rPr>
              <a:t>k</a:t>
            </a:r>
            <a:r>
              <a:rPr lang="en-US" altLang="zh-CN" dirty="0">
                <a:ea typeface="宋体" charset="-122"/>
              </a:rPr>
              <a:t> loop iterations:</a:t>
            </a: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en-US" altLang="zh-CN" sz="2400" dirty="0">
                <a:ea typeface="宋体" charset="-122"/>
              </a:rPr>
              <a:t>T0   T1   T2 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T3 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T4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 T5 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T2   T3 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T4   T0    T1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T5  </a:t>
            </a: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T3   T2</a:t>
            </a:r>
            <a:endParaRPr lang="en-US" altLang="zh-CN" sz="2000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When a particular thread finishes its chunk of iterations, it gets assigned a new chunk. So, the relationship between iterations and threads is nondeterministic.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Advantage: very flexible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Disadvantage: high overhead – lots of decision making about which thread gets each chunk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79878" name="Line 4"/>
          <p:cNvSpPr>
            <a:spLocks noChangeShapeType="1"/>
          </p:cNvSpPr>
          <p:nvPr/>
        </p:nvSpPr>
        <p:spPr bwMode="auto">
          <a:xfrm>
            <a:off x="838200" y="25146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9" name="Line 5"/>
          <p:cNvSpPr>
            <a:spLocks noChangeShapeType="1"/>
          </p:cNvSpPr>
          <p:nvPr/>
        </p:nvSpPr>
        <p:spPr bwMode="auto">
          <a:xfrm>
            <a:off x="114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0" name="Line 6"/>
          <p:cNvSpPr>
            <a:spLocks noChangeShapeType="1"/>
          </p:cNvSpPr>
          <p:nvPr/>
        </p:nvSpPr>
        <p:spPr bwMode="auto">
          <a:xfrm>
            <a:off x="83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1" name="Line 7"/>
          <p:cNvSpPr>
            <a:spLocks noChangeShapeType="1"/>
          </p:cNvSpPr>
          <p:nvPr/>
        </p:nvSpPr>
        <p:spPr bwMode="auto">
          <a:xfrm>
            <a:off x="160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2" name="Line 8"/>
          <p:cNvSpPr>
            <a:spLocks noChangeShapeType="1"/>
          </p:cNvSpPr>
          <p:nvPr/>
        </p:nvSpPr>
        <p:spPr bwMode="auto">
          <a:xfrm>
            <a:off x="190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3" name="Line 9"/>
          <p:cNvSpPr>
            <a:spLocks noChangeShapeType="1"/>
          </p:cNvSpPr>
          <p:nvPr/>
        </p:nvSpPr>
        <p:spPr bwMode="auto">
          <a:xfrm>
            <a:off x="205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4" name="Line 10"/>
          <p:cNvSpPr>
            <a:spLocks noChangeShapeType="1"/>
          </p:cNvSpPr>
          <p:nvPr/>
        </p:nvSpPr>
        <p:spPr bwMode="auto">
          <a:xfrm>
            <a:off x="266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5" name="Line 11"/>
          <p:cNvSpPr>
            <a:spLocks noChangeShapeType="1"/>
          </p:cNvSpPr>
          <p:nvPr/>
        </p:nvSpPr>
        <p:spPr bwMode="auto">
          <a:xfrm>
            <a:off x="312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6" name="Line 12"/>
          <p:cNvSpPr>
            <a:spLocks noChangeShapeType="1"/>
          </p:cNvSpPr>
          <p:nvPr/>
        </p:nvSpPr>
        <p:spPr bwMode="auto">
          <a:xfrm>
            <a:off x="3429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7" name="Line 13"/>
          <p:cNvSpPr>
            <a:spLocks noChangeShapeType="1"/>
          </p:cNvSpPr>
          <p:nvPr/>
        </p:nvSpPr>
        <p:spPr bwMode="auto">
          <a:xfrm>
            <a:off x="3886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8" name="Line 14"/>
          <p:cNvSpPr>
            <a:spLocks noChangeShapeType="1"/>
          </p:cNvSpPr>
          <p:nvPr/>
        </p:nvSpPr>
        <p:spPr bwMode="auto">
          <a:xfrm>
            <a:off x="4191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89" name="Line 15"/>
          <p:cNvSpPr>
            <a:spLocks noChangeShapeType="1"/>
          </p:cNvSpPr>
          <p:nvPr/>
        </p:nvSpPr>
        <p:spPr bwMode="auto">
          <a:xfrm>
            <a:off x="4495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90" name="Line 16"/>
          <p:cNvSpPr>
            <a:spLocks noChangeShapeType="1"/>
          </p:cNvSpPr>
          <p:nvPr/>
        </p:nvSpPr>
        <p:spPr bwMode="auto">
          <a:xfrm>
            <a:off x="495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91" name="Line 17"/>
          <p:cNvSpPr>
            <a:spLocks noChangeShapeType="1"/>
          </p:cNvSpPr>
          <p:nvPr/>
        </p:nvSpPr>
        <p:spPr bwMode="auto">
          <a:xfrm>
            <a:off x="541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92" name="Line 18"/>
          <p:cNvSpPr>
            <a:spLocks noChangeShapeType="1"/>
          </p:cNvSpPr>
          <p:nvPr/>
        </p:nvSpPr>
        <p:spPr bwMode="auto">
          <a:xfrm>
            <a:off x="571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93" name="Line 19"/>
          <p:cNvSpPr>
            <a:spLocks noChangeShapeType="1"/>
          </p:cNvSpPr>
          <p:nvPr/>
        </p:nvSpPr>
        <p:spPr bwMode="auto">
          <a:xfrm>
            <a:off x="617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894" name="Line 20"/>
          <p:cNvSpPr>
            <a:spLocks noChangeShapeType="1"/>
          </p:cNvSpPr>
          <p:nvPr/>
        </p:nvSpPr>
        <p:spPr bwMode="auto">
          <a:xfrm>
            <a:off x="647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79895" name="Group 21"/>
          <p:cNvGrpSpPr>
            <a:grpSpLocks/>
          </p:cNvGrpSpPr>
          <p:nvPr/>
        </p:nvGrpSpPr>
        <p:grpSpPr bwMode="auto">
          <a:xfrm>
            <a:off x="3124200" y="2667000"/>
            <a:ext cx="304800" cy="152400"/>
            <a:chOff x="1968" y="1680"/>
            <a:chExt cx="192" cy="96"/>
          </a:xfrm>
        </p:grpSpPr>
        <p:sp>
          <p:nvSpPr>
            <p:cNvPr id="79972" name="Line 22"/>
            <p:cNvSpPr>
              <a:spLocks noChangeShapeType="1"/>
            </p:cNvSpPr>
            <p:nvPr/>
          </p:nvSpPr>
          <p:spPr bwMode="auto">
            <a:xfrm>
              <a:off x="1968" y="1776"/>
              <a:ext cx="192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73" name="Line 23"/>
            <p:cNvSpPr>
              <a:spLocks noChangeShapeType="1"/>
            </p:cNvSpPr>
            <p:nvPr/>
          </p:nvSpPr>
          <p:spPr bwMode="auto">
            <a:xfrm flipV="1">
              <a:off x="196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74" name="Line 24"/>
            <p:cNvSpPr>
              <a:spLocks noChangeShapeType="1"/>
            </p:cNvSpPr>
            <p:nvPr/>
          </p:nvSpPr>
          <p:spPr bwMode="auto">
            <a:xfrm flipV="1">
              <a:off x="216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896" name="Group 25"/>
          <p:cNvGrpSpPr>
            <a:grpSpLocks/>
          </p:cNvGrpSpPr>
          <p:nvPr/>
        </p:nvGrpSpPr>
        <p:grpSpPr bwMode="auto">
          <a:xfrm>
            <a:off x="2667000" y="2667000"/>
            <a:ext cx="304800" cy="152400"/>
            <a:chOff x="1680" y="1680"/>
            <a:chExt cx="192" cy="96"/>
          </a:xfrm>
        </p:grpSpPr>
        <p:sp>
          <p:nvSpPr>
            <p:cNvPr id="79969" name="Line 26"/>
            <p:cNvSpPr>
              <a:spLocks noChangeShapeType="1"/>
            </p:cNvSpPr>
            <p:nvPr/>
          </p:nvSpPr>
          <p:spPr bwMode="auto">
            <a:xfrm>
              <a:off x="1680" y="1776"/>
              <a:ext cx="192" cy="0"/>
            </a:xfrm>
            <a:prstGeom prst="line">
              <a:avLst/>
            </a:prstGeom>
            <a:noFill/>
            <a:ln w="9525">
              <a:solidFill>
                <a:srgbClr val="99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70" name="Line 27"/>
            <p:cNvSpPr>
              <a:spLocks noChangeShapeType="1"/>
            </p:cNvSpPr>
            <p:nvPr/>
          </p:nvSpPr>
          <p:spPr bwMode="auto">
            <a:xfrm flipV="1">
              <a:off x="168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71" name="Line 28"/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897" name="Group 29"/>
          <p:cNvGrpSpPr>
            <a:grpSpLocks/>
          </p:cNvGrpSpPr>
          <p:nvPr/>
        </p:nvGrpSpPr>
        <p:grpSpPr bwMode="auto">
          <a:xfrm>
            <a:off x="2209800" y="2667000"/>
            <a:ext cx="304800" cy="152400"/>
            <a:chOff x="1392" y="1680"/>
            <a:chExt cx="192" cy="96"/>
          </a:xfrm>
        </p:grpSpPr>
        <p:sp>
          <p:nvSpPr>
            <p:cNvPr id="79966" name="Line 30"/>
            <p:cNvSpPr>
              <a:spLocks noChangeShapeType="1"/>
            </p:cNvSpPr>
            <p:nvPr/>
          </p:nvSpPr>
          <p:spPr bwMode="auto">
            <a:xfrm>
              <a:off x="1392" y="1776"/>
              <a:ext cx="19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7" name="Line 31"/>
            <p:cNvSpPr>
              <a:spLocks noChangeShapeType="1"/>
            </p:cNvSpPr>
            <p:nvPr/>
          </p:nvSpPr>
          <p:spPr bwMode="auto">
            <a:xfrm flipV="1">
              <a:off x="1392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8" name="Line 32"/>
            <p:cNvSpPr>
              <a:spLocks noChangeShapeType="1"/>
            </p:cNvSpPr>
            <p:nvPr/>
          </p:nvSpPr>
          <p:spPr bwMode="auto">
            <a:xfrm flipV="1">
              <a:off x="1584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898" name="Group 33"/>
          <p:cNvGrpSpPr>
            <a:grpSpLocks/>
          </p:cNvGrpSpPr>
          <p:nvPr/>
        </p:nvGrpSpPr>
        <p:grpSpPr bwMode="auto">
          <a:xfrm>
            <a:off x="838200" y="2667000"/>
            <a:ext cx="304800" cy="152400"/>
            <a:chOff x="528" y="1680"/>
            <a:chExt cx="192" cy="96"/>
          </a:xfrm>
        </p:grpSpPr>
        <p:sp>
          <p:nvSpPr>
            <p:cNvPr id="79963" name="Line 34"/>
            <p:cNvSpPr>
              <a:spLocks noChangeShapeType="1"/>
            </p:cNvSpPr>
            <p:nvPr/>
          </p:nvSpPr>
          <p:spPr bwMode="auto">
            <a:xfrm>
              <a:off x="52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4" name="Line 35"/>
            <p:cNvSpPr>
              <a:spLocks noChangeShapeType="1"/>
            </p:cNvSpPr>
            <p:nvPr/>
          </p:nvSpPr>
          <p:spPr bwMode="auto">
            <a:xfrm flipV="1">
              <a:off x="72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5" name="Line 36"/>
            <p:cNvSpPr>
              <a:spLocks noChangeShapeType="1"/>
            </p:cNvSpPr>
            <p:nvPr/>
          </p:nvSpPr>
          <p:spPr bwMode="auto">
            <a:xfrm>
              <a:off x="528" y="1776"/>
              <a:ext cx="1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899" name="Group 37"/>
          <p:cNvGrpSpPr>
            <a:grpSpLocks/>
          </p:cNvGrpSpPr>
          <p:nvPr/>
        </p:nvGrpSpPr>
        <p:grpSpPr bwMode="auto">
          <a:xfrm>
            <a:off x="1752600" y="2667000"/>
            <a:ext cx="304800" cy="152400"/>
            <a:chOff x="1104" y="1680"/>
            <a:chExt cx="192" cy="96"/>
          </a:xfrm>
        </p:grpSpPr>
        <p:sp>
          <p:nvSpPr>
            <p:cNvPr id="79960" name="Line 38"/>
            <p:cNvSpPr>
              <a:spLocks noChangeShapeType="1"/>
            </p:cNvSpPr>
            <p:nvPr/>
          </p:nvSpPr>
          <p:spPr bwMode="auto">
            <a:xfrm>
              <a:off x="1104" y="1776"/>
              <a:ext cx="192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1" name="Line 39"/>
            <p:cNvSpPr>
              <a:spLocks noChangeShapeType="1"/>
            </p:cNvSpPr>
            <p:nvPr/>
          </p:nvSpPr>
          <p:spPr bwMode="auto">
            <a:xfrm flipV="1">
              <a:off x="1104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62" name="Line 40"/>
            <p:cNvSpPr>
              <a:spLocks noChangeShapeType="1"/>
            </p:cNvSpPr>
            <p:nvPr/>
          </p:nvSpPr>
          <p:spPr bwMode="auto">
            <a:xfrm flipV="1">
              <a:off x="1296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00" name="Group 41"/>
          <p:cNvGrpSpPr>
            <a:grpSpLocks/>
          </p:cNvGrpSpPr>
          <p:nvPr/>
        </p:nvGrpSpPr>
        <p:grpSpPr bwMode="auto">
          <a:xfrm>
            <a:off x="1295400" y="2667000"/>
            <a:ext cx="304800" cy="152400"/>
            <a:chOff x="816" y="1680"/>
            <a:chExt cx="192" cy="96"/>
          </a:xfrm>
        </p:grpSpPr>
        <p:sp>
          <p:nvSpPr>
            <p:cNvPr id="79957" name="Line 42"/>
            <p:cNvSpPr>
              <a:spLocks noChangeShapeType="1"/>
            </p:cNvSpPr>
            <p:nvPr/>
          </p:nvSpPr>
          <p:spPr bwMode="auto">
            <a:xfrm>
              <a:off x="816" y="1776"/>
              <a:ext cx="192" cy="0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8" name="Line 43"/>
            <p:cNvSpPr>
              <a:spLocks noChangeShapeType="1"/>
            </p:cNvSpPr>
            <p:nvPr/>
          </p:nvSpPr>
          <p:spPr bwMode="auto">
            <a:xfrm flipV="1">
              <a:off x="816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9" name="Line 44"/>
            <p:cNvSpPr>
              <a:spLocks noChangeShapeType="1"/>
            </p:cNvSpPr>
            <p:nvPr/>
          </p:nvSpPr>
          <p:spPr bwMode="auto">
            <a:xfrm flipV="1">
              <a:off x="100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9901" name="Line 45"/>
          <p:cNvSpPr>
            <a:spLocks noChangeShapeType="1"/>
          </p:cNvSpPr>
          <p:nvPr/>
        </p:nvSpPr>
        <p:spPr bwMode="auto">
          <a:xfrm>
            <a:off x="99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2" name="Line 46"/>
          <p:cNvSpPr>
            <a:spLocks noChangeShapeType="1"/>
          </p:cNvSpPr>
          <p:nvPr/>
        </p:nvSpPr>
        <p:spPr bwMode="auto">
          <a:xfrm>
            <a:off x="144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3" name="Line 47"/>
          <p:cNvSpPr>
            <a:spLocks noChangeShapeType="1"/>
          </p:cNvSpPr>
          <p:nvPr/>
        </p:nvSpPr>
        <p:spPr bwMode="auto">
          <a:xfrm>
            <a:off x="129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4" name="Line 48"/>
          <p:cNvSpPr>
            <a:spLocks noChangeShapeType="1"/>
          </p:cNvSpPr>
          <p:nvPr/>
        </p:nvSpPr>
        <p:spPr bwMode="auto">
          <a:xfrm>
            <a:off x="220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5" name="Line 49"/>
          <p:cNvSpPr>
            <a:spLocks noChangeShapeType="1"/>
          </p:cNvSpPr>
          <p:nvPr/>
        </p:nvSpPr>
        <p:spPr bwMode="auto">
          <a:xfrm>
            <a:off x="236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6" name="Line 50"/>
          <p:cNvSpPr>
            <a:spLocks noChangeShapeType="1"/>
          </p:cNvSpPr>
          <p:nvPr/>
        </p:nvSpPr>
        <p:spPr bwMode="auto">
          <a:xfrm>
            <a:off x="251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7" name="Line 51"/>
          <p:cNvSpPr>
            <a:spLocks noChangeShapeType="1"/>
          </p:cNvSpPr>
          <p:nvPr/>
        </p:nvSpPr>
        <p:spPr bwMode="auto">
          <a:xfrm>
            <a:off x="3276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8" name="Line 52"/>
          <p:cNvSpPr>
            <a:spLocks noChangeShapeType="1"/>
          </p:cNvSpPr>
          <p:nvPr/>
        </p:nvSpPr>
        <p:spPr bwMode="auto">
          <a:xfrm>
            <a:off x="3733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09" name="Line 53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0" name="Line 54"/>
          <p:cNvSpPr>
            <a:spLocks noChangeShapeType="1"/>
          </p:cNvSpPr>
          <p:nvPr/>
        </p:nvSpPr>
        <p:spPr bwMode="auto">
          <a:xfrm>
            <a:off x="4343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1" name="Line 55"/>
          <p:cNvSpPr>
            <a:spLocks noChangeShapeType="1"/>
          </p:cNvSpPr>
          <p:nvPr/>
        </p:nvSpPr>
        <p:spPr bwMode="auto">
          <a:xfrm>
            <a:off x="480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2" name="Line 56"/>
          <p:cNvSpPr>
            <a:spLocks noChangeShapeType="1"/>
          </p:cNvSpPr>
          <p:nvPr/>
        </p:nvSpPr>
        <p:spPr bwMode="auto">
          <a:xfrm>
            <a:off x="464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3" name="Line 57"/>
          <p:cNvSpPr>
            <a:spLocks noChangeShapeType="1"/>
          </p:cNvSpPr>
          <p:nvPr/>
        </p:nvSpPr>
        <p:spPr bwMode="auto">
          <a:xfrm>
            <a:off x="556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4" name="Line 58"/>
          <p:cNvSpPr>
            <a:spLocks noChangeShapeType="1"/>
          </p:cNvSpPr>
          <p:nvPr/>
        </p:nvSpPr>
        <p:spPr bwMode="auto">
          <a:xfrm>
            <a:off x="586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5" name="Line 59"/>
          <p:cNvSpPr>
            <a:spLocks noChangeShapeType="1"/>
          </p:cNvSpPr>
          <p:nvPr/>
        </p:nvSpPr>
        <p:spPr bwMode="auto">
          <a:xfrm>
            <a:off x="601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6" name="Line 60"/>
          <p:cNvSpPr>
            <a:spLocks noChangeShapeType="1"/>
          </p:cNvSpPr>
          <p:nvPr/>
        </p:nvSpPr>
        <p:spPr bwMode="auto">
          <a:xfrm>
            <a:off x="662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7" name="Line 61"/>
          <p:cNvSpPr>
            <a:spLocks noChangeShapeType="1"/>
          </p:cNvSpPr>
          <p:nvPr/>
        </p:nvSpPr>
        <p:spPr bwMode="auto">
          <a:xfrm>
            <a:off x="678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8" name="Line 62"/>
          <p:cNvSpPr>
            <a:spLocks noChangeShapeType="1"/>
          </p:cNvSpPr>
          <p:nvPr/>
        </p:nvSpPr>
        <p:spPr bwMode="auto">
          <a:xfrm>
            <a:off x="693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19" name="Line 63"/>
          <p:cNvSpPr>
            <a:spLocks noChangeShapeType="1"/>
          </p:cNvSpPr>
          <p:nvPr/>
        </p:nvSpPr>
        <p:spPr bwMode="auto">
          <a:xfrm>
            <a:off x="175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0" name="Line 64"/>
          <p:cNvSpPr>
            <a:spLocks noChangeShapeType="1"/>
          </p:cNvSpPr>
          <p:nvPr/>
        </p:nvSpPr>
        <p:spPr bwMode="auto">
          <a:xfrm>
            <a:off x="281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1" name="Line 65"/>
          <p:cNvSpPr>
            <a:spLocks noChangeShapeType="1"/>
          </p:cNvSpPr>
          <p:nvPr/>
        </p:nvSpPr>
        <p:spPr bwMode="auto">
          <a:xfrm>
            <a:off x="297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2" name="Line 66"/>
          <p:cNvSpPr>
            <a:spLocks noChangeShapeType="1"/>
          </p:cNvSpPr>
          <p:nvPr/>
        </p:nvSpPr>
        <p:spPr bwMode="auto">
          <a:xfrm>
            <a:off x="4038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3" name="Line 67"/>
          <p:cNvSpPr>
            <a:spLocks noChangeShapeType="1"/>
          </p:cNvSpPr>
          <p:nvPr/>
        </p:nvSpPr>
        <p:spPr bwMode="auto">
          <a:xfrm>
            <a:off x="510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4" name="Line 68"/>
          <p:cNvSpPr>
            <a:spLocks noChangeShapeType="1"/>
          </p:cNvSpPr>
          <p:nvPr/>
        </p:nvSpPr>
        <p:spPr bwMode="auto">
          <a:xfrm>
            <a:off x="525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25" name="Line 69"/>
          <p:cNvSpPr>
            <a:spLocks noChangeShapeType="1"/>
          </p:cNvSpPr>
          <p:nvPr/>
        </p:nvSpPr>
        <p:spPr bwMode="auto">
          <a:xfrm>
            <a:off x="632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79926" name="Group 70"/>
          <p:cNvGrpSpPr>
            <a:grpSpLocks/>
          </p:cNvGrpSpPr>
          <p:nvPr/>
        </p:nvGrpSpPr>
        <p:grpSpPr bwMode="auto">
          <a:xfrm>
            <a:off x="4038600" y="2667000"/>
            <a:ext cx="304800" cy="152400"/>
            <a:chOff x="816" y="1680"/>
            <a:chExt cx="192" cy="96"/>
          </a:xfrm>
        </p:grpSpPr>
        <p:sp>
          <p:nvSpPr>
            <p:cNvPr id="79954" name="Line 71"/>
            <p:cNvSpPr>
              <a:spLocks noChangeShapeType="1"/>
            </p:cNvSpPr>
            <p:nvPr/>
          </p:nvSpPr>
          <p:spPr bwMode="auto">
            <a:xfrm>
              <a:off x="816" y="1776"/>
              <a:ext cx="192" cy="0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5" name="Line 72"/>
            <p:cNvSpPr>
              <a:spLocks noChangeShapeType="1"/>
            </p:cNvSpPr>
            <p:nvPr/>
          </p:nvSpPr>
          <p:spPr bwMode="auto">
            <a:xfrm flipV="1">
              <a:off x="816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6" name="Line 73"/>
            <p:cNvSpPr>
              <a:spLocks noChangeShapeType="1"/>
            </p:cNvSpPr>
            <p:nvPr/>
          </p:nvSpPr>
          <p:spPr bwMode="auto">
            <a:xfrm flipV="1">
              <a:off x="100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27" name="Group 74"/>
          <p:cNvGrpSpPr>
            <a:grpSpLocks/>
          </p:cNvGrpSpPr>
          <p:nvPr/>
        </p:nvGrpSpPr>
        <p:grpSpPr bwMode="auto">
          <a:xfrm>
            <a:off x="3581400" y="2667000"/>
            <a:ext cx="304800" cy="152400"/>
            <a:chOff x="1104" y="1680"/>
            <a:chExt cx="192" cy="96"/>
          </a:xfrm>
        </p:grpSpPr>
        <p:sp>
          <p:nvSpPr>
            <p:cNvPr id="79951" name="Line 75"/>
            <p:cNvSpPr>
              <a:spLocks noChangeShapeType="1"/>
            </p:cNvSpPr>
            <p:nvPr/>
          </p:nvSpPr>
          <p:spPr bwMode="auto">
            <a:xfrm>
              <a:off x="1104" y="1776"/>
              <a:ext cx="192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2" name="Line 76"/>
            <p:cNvSpPr>
              <a:spLocks noChangeShapeType="1"/>
            </p:cNvSpPr>
            <p:nvPr/>
          </p:nvSpPr>
          <p:spPr bwMode="auto">
            <a:xfrm flipV="1">
              <a:off x="1104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3" name="Line 77"/>
            <p:cNvSpPr>
              <a:spLocks noChangeShapeType="1"/>
            </p:cNvSpPr>
            <p:nvPr/>
          </p:nvSpPr>
          <p:spPr bwMode="auto">
            <a:xfrm flipV="1">
              <a:off x="1296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28" name="Group 78"/>
          <p:cNvGrpSpPr>
            <a:grpSpLocks/>
          </p:cNvGrpSpPr>
          <p:nvPr/>
        </p:nvGrpSpPr>
        <p:grpSpPr bwMode="auto">
          <a:xfrm>
            <a:off x="4495800" y="2667000"/>
            <a:ext cx="304800" cy="152400"/>
            <a:chOff x="1680" y="1680"/>
            <a:chExt cx="192" cy="96"/>
          </a:xfrm>
        </p:grpSpPr>
        <p:sp>
          <p:nvSpPr>
            <p:cNvPr id="79948" name="Line 79"/>
            <p:cNvSpPr>
              <a:spLocks noChangeShapeType="1"/>
            </p:cNvSpPr>
            <p:nvPr/>
          </p:nvSpPr>
          <p:spPr bwMode="auto">
            <a:xfrm>
              <a:off x="1680" y="1776"/>
              <a:ext cx="192" cy="0"/>
            </a:xfrm>
            <a:prstGeom prst="line">
              <a:avLst/>
            </a:prstGeom>
            <a:noFill/>
            <a:ln w="9525">
              <a:solidFill>
                <a:srgbClr val="99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9" name="Line 80"/>
            <p:cNvSpPr>
              <a:spLocks noChangeShapeType="1"/>
            </p:cNvSpPr>
            <p:nvPr/>
          </p:nvSpPr>
          <p:spPr bwMode="auto">
            <a:xfrm flipV="1">
              <a:off x="168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50" name="Line 81"/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29" name="Group 82"/>
          <p:cNvGrpSpPr>
            <a:grpSpLocks/>
          </p:cNvGrpSpPr>
          <p:nvPr/>
        </p:nvGrpSpPr>
        <p:grpSpPr bwMode="auto">
          <a:xfrm>
            <a:off x="4953000" y="2667000"/>
            <a:ext cx="304800" cy="152400"/>
            <a:chOff x="528" y="1680"/>
            <a:chExt cx="192" cy="96"/>
          </a:xfrm>
        </p:grpSpPr>
        <p:sp>
          <p:nvSpPr>
            <p:cNvPr id="79945" name="Line 83"/>
            <p:cNvSpPr>
              <a:spLocks noChangeShapeType="1"/>
            </p:cNvSpPr>
            <p:nvPr/>
          </p:nvSpPr>
          <p:spPr bwMode="auto">
            <a:xfrm>
              <a:off x="52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6" name="Line 84"/>
            <p:cNvSpPr>
              <a:spLocks noChangeShapeType="1"/>
            </p:cNvSpPr>
            <p:nvPr/>
          </p:nvSpPr>
          <p:spPr bwMode="auto">
            <a:xfrm flipV="1">
              <a:off x="72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7" name="Line 85"/>
            <p:cNvSpPr>
              <a:spLocks noChangeShapeType="1"/>
            </p:cNvSpPr>
            <p:nvPr/>
          </p:nvSpPr>
          <p:spPr bwMode="auto">
            <a:xfrm>
              <a:off x="528" y="1776"/>
              <a:ext cx="1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30" name="Group 86"/>
          <p:cNvGrpSpPr>
            <a:grpSpLocks/>
          </p:cNvGrpSpPr>
          <p:nvPr/>
        </p:nvGrpSpPr>
        <p:grpSpPr bwMode="auto">
          <a:xfrm>
            <a:off x="5410200" y="2667000"/>
            <a:ext cx="304800" cy="152400"/>
            <a:chOff x="1968" y="1680"/>
            <a:chExt cx="192" cy="96"/>
          </a:xfrm>
        </p:grpSpPr>
        <p:sp>
          <p:nvSpPr>
            <p:cNvPr id="79942" name="Line 87"/>
            <p:cNvSpPr>
              <a:spLocks noChangeShapeType="1"/>
            </p:cNvSpPr>
            <p:nvPr/>
          </p:nvSpPr>
          <p:spPr bwMode="auto">
            <a:xfrm>
              <a:off x="1968" y="1776"/>
              <a:ext cx="192" cy="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3" name="Line 88"/>
            <p:cNvSpPr>
              <a:spLocks noChangeShapeType="1"/>
            </p:cNvSpPr>
            <p:nvPr/>
          </p:nvSpPr>
          <p:spPr bwMode="auto">
            <a:xfrm flipV="1">
              <a:off x="1968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4" name="Line 89"/>
            <p:cNvSpPr>
              <a:spLocks noChangeShapeType="1"/>
            </p:cNvSpPr>
            <p:nvPr/>
          </p:nvSpPr>
          <p:spPr bwMode="auto">
            <a:xfrm flipV="1">
              <a:off x="216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31" name="Group 90"/>
          <p:cNvGrpSpPr>
            <a:grpSpLocks/>
          </p:cNvGrpSpPr>
          <p:nvPr/>
        </p:nvGrpSpPr>
        <p:grpSpPr bwMode="auto">
          <a:xfrm>
            <a:off x="5867400" y="2667000"/>
            <a:ext cx="304800" cy="152400"/>
            <a:chOff x="1104" y="1680"/>
            <a:chExt cx="192" cy="96"/>
          </a:xfrm>
        </p:grpSpPr>
        <p:sp>
          <p:nvSpPr>
            <p:cNvPr id="79939" name="Line 91"/>
            <p:cNvSpPr>
              <a:spLocks noChangeShapeType="1"/>
            </p:cNvSpPr>
            <p:nvPr/>
          </p:nvSpPr>
          <p:spPr bwMode="auto">
            <a:xfrm>
              <a:off x="1104" y="1776"/>
              <a:ext cx="192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0" name="Line 92"/>
            <p:cNvSpPr>
              <a:spLocks noChangeShapeType="1"/>
            </p:cNvSpPr>
            <p:nvPr/>
          </p:nvSpPr>
          <p:spPr bwMode="auto">
            <a:xfrm flipV="1">
              <a:off x="1104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41" name="Line 93"/>
            <p:cNvSpPr>
              <a:spLocks noChangeShapeType="1"/>
            </p:cNvSpPr>
            <p:nvPr/>
          </p:nvSpPr>
          <p:spPr bwMode="auto">
            <a:xfrm flipV="1">
              <a:off x="1296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9932" name="Group 94"/>
          <p:cNvGrpSpPr>
            <a:grpSpLocks/>
          </p:cNvGrpSpPr>
          <p:nvPr/>
        </p:nvGrpSpPr>
        <p:grpSpPr bwMode="auto">
          <a:xfrm>
            <a:off x="6324600" y="2667000"/>
            <a:ext cx="304800" cy="152400"/>
            <a:chOff x="1680" y="1680"/>
            <a:chExt cx="192" cy="96"/>
          </a:xfrm>
        </p:grpSpPr>
        <p:sp>
          <p:nvSpPr>
            <p:cNvPr id="79936" name="Line 95"/>
            <p:cNvSpPr>
              <a:spLocks noChangeShapeType="1"/>
            </p:cNvSpPr>
            <p:nvPr/>
          </p:nvSpPr>
          <p:spPr bwMode="auto">
            <a:xfrm>
              <a:off x="1680" y="1776"/>
              <a:ext cx="192" cy="0"/>
            </a:xfrm>
            <a:prstGeom prst="line">
              <a:avLst/>
            </a:prstGeom>
            <a:noFill/>
            <a:ln w="9525">
              <a:solidFill>
                <a:srgbClr val="99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37" name="Line 96"/>
            <p:cNvSpPr>
              <a:spLocks noChangeShapeType="1"/>
            </p:cNvSpPr>
            <p:nvPr/>
          </p:nvSpPr>
          <p:spPr bwMode="auto">
            <a:xfrm flipV="1">
              <a:off x="1680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938" name="Line 97"/>
            <p:cNvSpPr>
              <a:spLocks noChangeShapeType="1"/>
            </p:cNvSpPr>
            <p:nvPr/>
          </p:nvSpPr>
          <p:spPr bwMode="auto">
            <a:xfrm flipV="1">
              <a:off x="1872" y="168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9933" name="Line 98"/>
          <p:cNvSpPr>
            <a:spLocks noChangeShapeType="1"/>
          </p:cNvSpPr>
          <p:nvPr/>
        </p:nvSpPr>
        <p:spPr bwMode="auto">
          <a:xfrm>
            <a:off x="6781800" y="2819400"/>
            <a:ext cx="152400" cy="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34" name="Line 99"/>
          <p:cNvSpPr>
            <a:spLocks noChangeShapeType="1"/>
          </p:cNvSpPr>
          <p:nvPr/>
        </p:nvSpPr>
        <p:spPr bwMode="auto">
          <a:xfrm flipV="1">
            <a:off x="6781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935" name="Line 100"/>
          <p:cNvSpPr>
            <a:spLocks noChangeShapeType="1"/>
          </p:cNvSpPr>
          <p:nvPr/>
        </p:nvSpPr>
        <p:spPr bwMode="auto">
          <a:xfrm flipV="1">
            <a:off x="6934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2553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624565" y="6246725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BDF5CB09-9F0C-4013-B468-DE6525E99FCB}" type="slidenum">
              <a:rPr lang="en-US" altLang="zh-CN"/>
              <a:pPr algn="r" eaLnBrk="1" hangingPunct="1"/>
              <a:t>115</a:t>
            </a:fld>
            <a:endParaRPr lang="en-US" altLang="zh-CN" dirty="0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>
          <a:xfrm>
            <a:off x="547312" y="256148"/>
            <a:ext cx="7879211" cy="42614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charset="-122"/>
              </a:rPr>
              <a:t>Guided Scheduling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924800" cy="503727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For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 iterations and 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threads, initially each thread gets a fixed-size chunk of </a:t>
            </a:r>
            <a:r>
              <a:rPr lang="en-US" altLang="zh-CN" i="1" dirty="0">
                <a:ea typeface="宋体" charset="-122"/>
              </a:rPr>
              <a:t>k </a:t>
            </a:r>
            <a:r>
              <a:rPr lang="en-US" altLang="zh-CN" dirty="0">
                <a:ea typeface="宋体" charset="-122"/>
                <a:sym typeface="Symbol" pitchFamily="18" charset="2"/>
              </a:rPr>
              <a:t>&lt; </a:t>
            </a:r>
            <a:r>
              <a:rPr lang="en-US" altLang="zh-CN" i="1" dirty="0">
                <a:ea typeface="宋体" charset="-122"/>
              </a:rPr>
              <a:t>N</a:t>
            </a:r>
            <a:r>
              <a:rPr lang="en-US" altLang="zh-CN" baseline="-25000" dirty="0">
                <a:ea typeface="宋体" charset="-122"/>
              </a:rPr>
              <a:t>i</a:t>
            </a:r>
            <a:r>
              <a:rPr lang="en-US" altLang="zh-CN" dirty="0">
                <a:ea typeface="宋体" charset="-122"/>
              </a:rPr>
              <a:t>/</a:t>
            </a:r>
            <a:r>
              <a:rPr lang="en-US" altLang="zh-CN" i="1" dirty="0" err="1">
                <a:ea typeface="宋体" charset="-122"/>
              </a:rPr>
              <a:t>N</a:t>
            </a:r>
            <a:r>
              <a:rPr lang="en-US" altLang="zh-CN" baseline="-25000" dirty="0" err="1">
                <a:ea typeface="宋体" charset="-122"/>
              </a:rPr>
              <a:t>t</a:t>
            </a:r>
            <a:r>
              <a:rPr lang="en-US" altLang="zh-CN" dirty="0">
                <a:ea typeface="宋体" charset="-122"/>
              </a:rPr>
              <a:t> loop iterations:</a:t>
            </a:r>
          </a:p>
          <a:p>
            <a:pPr>
              <a:lnSpc>
                <a:spcPct val="16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    </a:t>
            </a:r>
            <a:r>
              <a:rPr lang="en-US" altLang="zh-CN" sz="2000" dirty="0">
                <a:ea typeface="宋体" charset="-122"/>
              </a:rPr>
              <a:t>T0  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T1 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T2  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T3  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T4  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T5 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2  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3   4   </a:t>
            </a: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1 </a:t>
            </a:r>
            <a:r>
              <a:rPr lang="zh-CN" altLang="en-US" sz="20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0  </a:t>
            </a: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2 5  </a:t>
            </a: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4 </a:t>
            </a:r>
            <a:r>
              <a:rPr lang="en-US" altLang="zh-CN" sz="900" dirty="0">
                <a:ea typeface="宋体" charset="-122"/>
              </a:rPr>
              <a:t> </a:t>
            </a:r>
            <a:r>
              <a:rPr lang="zh-CN" altLang="en-US" sz="9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2</a:t>
            </a:r>
            <a:r>
              <a:rPr lang="en-US" altLang="zh-CN" sz="900" dirty="0">
                <a:ea typeface="宋体" charset="-122"/>
              </a:rPr>
              <a:t> </a:t>
            </a:r>
            <a:r>
              <a:rPr lang="zh-CN" altLang="en-US" sz="900" dirty="0">
                <a:ea typeface="宋体" charset="-122"/>
              </a:rPr>
              <a:t>  </a:t>
            </a:r>
            <a:r>
              <a:rPr lang="en-US" altLang="zh-CN" sz="2000" dirty="0">
                <a:ea typeface="宋体" charset="-122"/>
              </a:rPr>
              <a:t>3</a:t>
            </a:r>
            <a:r>
              <a:rPr lang="en-US" altLang="zh-CN" sz="900" dirty="0">
                <a:ea typeface="宋体" charset="-122"/>
              </a:rPr>
              <a:t> </a:t>
            </a:r>
            <a:r>
              <a:rPr lang="zh-CN" altLang="en-US" sz="9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ea typeface="宋体" charset="-122"/>
              </a:rPr>
              <a:t>After each thread finishes its chunk of k iterations, it gets a chunk of </a:t>
            </a:r>
            <a:r>
              <a:rPr lang="en-US" altLang="zh-CN" i="1" dirty="0">
                <a:ea typeface="宋体" charset="-122"/>
              </a:rPr>
              <a:t>k</a:t>
            </a:r>
            <a:r>
              <a:rPr lang="en-US" altLang="zh-CN" dirty="0">
                <a:ea typeface="宋体" charset="-122"/>
              </a:rPr>
              <a:t>/2 iterations, then </a:t>
            </a:r>
            <a:r>
              <a:rPr lang="en-US" altLang="zh-CN" i="1" dirty="0">
                <a:ea typeface="宋体" charset="-122"/>
              </a:rPr>
              <a:t>k</a:t>
            </a:r>
            <a:r>
              <a:rPr lang="en-US" altLang="zh-CN" dirty="0">
                <a:ea typeface="宋体" charset="-122"/>
              </a:rPr>
              <a:t>/4, etc. Chunks are assigned dynamically, as threads finish their previous chunks.</a:t>
            </a:r>
          </a:p>
          <a:p>
            <a:pPr>
              <a:lnSpc>
                <a:spcPct val="80000"/>
              </a:lnSpc>
            </a:pPr>
            <a:r>
              <a:rPr lang="en-US" altLang="zh-CN" dirty="0">
                <a:ea typeface="宋体" charset="-122"/>
              </a:rPr>
              <a:t>Advantage over static: can handle imbalanced load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-122"/>
              </a:rPr>
              <a:t>Advantage over dynamic: fewer decisions, so less overhead</a:t>
            </a:r>
          </a:p>
          <a:p>
            <a:pPr>
              <a:buFont typeface="Wingdings" pitchFamily="2" charset="2"/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80902" name="Line 4"/>
          <p:cNvSpPr>
            <a:spLocks noChangeShapeType="1"/>
          </p:cNvSpPr>
          <p:nvPr/>
        </p:nvSpPr>
        <p:spPr bwMode="auto">
          <a:xfrm>
            <a:off x="838200" y="2514600"/>
            <a:ext cx="6096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3" name="Line 5"/>
          <p:cNvSpPr>
            <a:spLocks noChangeShapeType="1"/>
          </p:cNvSpPr>
          <p:nvPr/>
        </p:nvSpPr>
        <p:spPr bwMode="auto">
          <a:xfrm>
            <a:off x="114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4" name="Line 6"/>
          <p:cNvSpPr>
            <a:spLocks noChangeShapeType="1"/>
          </p:cNvSpPr>
          <p:nvPr/>
        </p:nvSpPr>
        <p:spPr bwMode="auto">
          <a:xfrm>
            <a:off x="83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5" name="Line 7"/>
          <p:cNvSpPr>
            <a:spLocks noChangeShapeType="1"/>
          </p:cNvSpPr>
          <p:nvPr/>
        </p:nvSpPr>
        <p:spPr bwMode="auto">
          <a:xfrm>
            <a:off x="160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6" name="Line 8"/>
          <p:cNvSpPr>
            <a:spLocks noChangeShapeType="1"/>
          </p:cNvSpPr>
          <p:nvPr/>
        </p:nvSpPr>
        <p:spPr bwMode="auto">
          <a:xfrm>
            <a:off x="190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7" name="Line 9"/>
          <p:cNvSpPr>
            <a:spLocks noChangeShapeType="1"/>
          </p:cNvSpPr>
          <p:nvPr/>
        </p:nvSpPr>
        <p:spPr bwMode="auto">
          <a:xfrm>
            <a:off x="205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8" name="Line 10"/>
          <p:cNvSpPr>
            <a:spLocks noChangeShapeType="1"/>
          </p:cNvSpPr>
          <p:nvPr/>
        </p:nvSpPr>
        <p:spPr bwMode="auto">
          <a:xfrm>
            <a:off x="266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09" name="Line 11"/>
          <p:cNvSpPr>
            <a:spLocks noChangeShapeType="1"/>
          </p:cNvSpPr>
          <p:nvPr/>
        </p:nvSpPr>
        <p:spPr bwMode="auto">
          <a:xfrm>
            <a:off x="312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0" name="Line 12"/>
          <p:cNvSpPr>
            <a:spLocks noChangeShapeType="1"/>
          </p:cNvSpPr>
          <p:nvPr/>
        </p:nvSpPr>
        <p:spPr bwMode="auto">
          <a:xfrm>
            <a:off x="3429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1" name="Line 13"/>
          <p:cNvSpPr>
            <a:spLocks noChangeShapeType="1"/>
          </p:cNvSpPr>
          <p:nvPr/>
        </p:nvSpPr>
        <p:spPr bwMode="auto">
          <a:xfrm>
            <a:off x="3886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2" name="Line 14"/>
          <p:cNvSpPr>
            <a:spLocks noChangeShapeType="1"/>
          </p:cNvSpPr>
          <p:nvPr/>
        </p:nvSpPr>
        <p:spPr bwMode="auto">
          <a:xfrm>
            <a:off x="4191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3" name="Line 15"/>
          <p:cNvSpPr>
            <a:spLocks noChangeShapeType="1"/>
          </p:cNvSpPr>
          <p:nvPr/>
        </p:nvSpPr>
        <p:spPr bwMode="auto">
          <a:xfrm>
            <a:off x="4495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4" name="Line 16"/>
          <p:cNvSpPr>
            <a:spLocks noChangeShapeType="1"/>
          </p:cNvSpPr>
          <p:nvPr/>
        </p:nvSpPr>
        <p:spPr bwMode="auto">
          <a:xfrm>
            <a:off x="4953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5" name="Line 17"/>
          <p:cNvSpPr>
            <a:spLocks noChangeShapeType="1"/>
          </p:cNvSpPr>
          <p:nvPr/>
        </p:nvSpPr>
        <p:spPr bwMode="auto">
          <a:xfrm>
            <a:off x="5410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6" name="Line 18"/>
          <p:cNvSpPr>
            <a:spLocks noChangeShapeType="1"/>
          </p:cNvSpPr>
          <p:nvPr/>
        </p:nvSpPr>
        <p:spPr bwMode="auto">
          <a:xfrm>
            <a:off x="5715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7" name="Line 19"/>
          <p:cNvSpPr>
            <a:spLocks noChangeShapeType="1"/>
          </p:cNvSpPr>
          <p:nvPr/>
        </p:nvSpPr>
        <p:spPr bwMode="auto">
          <a:xfrm>
            <a:off x="617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8" name="Line 20"/>
          <p:cNvSpPr>
            <a:spLocks noChangeShapeType="1"/>
          </p:cNvSpPr>
          <p:nvPr/>
        </p:nvSpPr>
        <p:spPr bwMode="auto">
          <a:xfrm>
            <a:off x="64770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19" name="Line 21"/>
          <p:cNvSpPr>
            <a:spLocks noChangeShapeType="1"/>
          </p:cNvSpPr>
          <p:nvPr/>
        </p:nvSpPr>
        <p:spPr bwMode="auto">
          <a:xfrm>
            <a:off x="838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0" name="Line 22"/>
          <p:cNvSpPr>
            <a:spLocks noChangeShapeType="1"/>
          </p:cNvSpPr>
          <p:nvPr/>
        </p:nvSpPr>
        <p:spPr bwMode="auto">
          <a:xfrm flipV="1">
            <a:off x="1295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1" name="Line 23"/>
          <p:cNvSpPr>
            <a:spLocks noChangeShapeType="1"/>
          </p:cNvSpPr>
          <p:nvPr/>
        </p:nvSpPr>
        <p:spPr bwMode="auto">
          <a:xfrm>
            <a:off x="838200" y="2819400"/>
            <a:ext cx="4572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2" name="Line 24"/>
          <p:cNvSpPr>
            <a:spLocks noChangeShapeType="1"/>
          </p:cNvSpPr>
          <p:nvPr/>
        </p:nvSpPr>
        <p:spPr bwMode="auto">
          <a:xfrm>
            <a:off x="1447800" y="2819400"/>
            <a:ext cx="457200" cy="0"/>
          </a:xfrm>
          <a:prstGeom prst="line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3" name="Line 25"/>
          <p:cNvSpPr>
            <a:spLocks noChangeShapeType="1"/>
          </p:cNvSpPr>
          <p:nvPr/>
        </p:nvSpPr>
        <p:spPr bwMode="auto">
          <a:xfrm>
            <a:off x="2057400" y="2819400"/>
            <a:ext cx="457200" cy="0"/>
          </a:xfrm>
          <a:prstGeom prst="line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4" name="Line 26"/>
          <p:cNvSpPr>
            <a:spLocks noChangeShapeType="1"/>
          </p:cNvSpPr>
          <p:nvPr/>
        </p:nvSpPr>
        <p:spPr bwMode="auto">
          <a:xfrm>
            <a:off x="2667000" y="2819400"/>
            <a:ext cx="457200" cy="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5" name="Line 27"/>
          <p:cNvSpPr>
            <a:spLocks noChangeShapeType="1"/>
          </p:cNvSpPr>
          <p:nvPr/>
        </p:nvSpPr>
        <p:spPr bwMode="auto">
          <a:xfrm>
            <a:off x="3276600" y="2819400"/>
            <a:ext cx="457200" cy="0"/>
          </a:xfrm>
          <a:prstGeom prst="line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6" name="Line 28"/>
          <p:cNvSpPr>
            <a:spLocks noChangeShapeType="1"/>
          </p:cNvSpPr>
          <p:nvPr/>
        </p:nvSpPr>
        <p:spPr bwMode="auto">
          <a:xfrm>
            <a:off x="3886200" y="2819400"/>
            <a:ext cx="457200" cy="0"/>
          </a:xfrm>
          <a:prstGeom prst="line">
            <a:avLst/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7" name="Line 29"/>
          <p:cNvSpPr>
            <a:spLocks noChangeShapeType="1"/>
          </p:cNvSpPr>
          <p:nvPr/>
        </p:nvSpPr>
        <p:spPr bwMode="auto">
          <a:xfrm flipV="1">
            <a:off x="2057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8" name="Line 30"/>
          <p:cNvSpPr>
            <a:spLocks noChangeShapeType="1"/>
          </p:cNvSpPr>
          <p:nvPr/>
        </p:nvSpPr>
        <p:spPr bwMode="auto">
          <a:xfrm flipV="1">
            <a:off x="2667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29" name="Line 31"/>
          <p:cNvSpPr>
            <a:spLocks noChangeShapeType="1"/>
          </p:cNvSpPr>
          <p:nvPr/>
        </p:nvSpPr>
        <p:spPr bwMode="auto">
          <a:xfrm flipV="1">
            <a:off x="3276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0" name="Line 32"/>
          <p:cNvSpPr>
            <a:spLocks noChangeShapeType="1"/>
          </p:cNvSpPr>
          <p:nvPr/>
        </p:nvSpPr>
        <p:spPr bwMode="auto">
          <a:xfrm flipV="1">
            <a:off x="3886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1" name="Line 33"/>
          <p:cNvSpPr>
            <a:spLocks noChangeShapeType="1"/>
          </p:cNvSpPr>
          <p:nvPr/>
        </p:nvSpPr>
        <p:spPr bwMode="auto">
          <a:xfrm flipV="1">
            <a:off x="4343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2" name="Line 34"/>
          <p:cNvSpPr>
            <a:spLocks noChangeShapeType="1"/>
          </p:cNvSpPr>
          <p:nvPr/>
        </p:nvSpPr>
        <p:spPr bwMode="auto">
          <a:xfrm flipV="1">
            <a:off x="1447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3" name="Line 35"/>
          <p:cNvSpPr>
            <a:spLocks noChangeShapeType="1"/>
          </p:cNvSpPr>
          <p:nvPr/>
        </p:nvSpPr>
        <p:spPr bwMode="auto">
          <a:xfrm flipV="1">
            <a:off x="3733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4" name="Line 36"/>
          <p:cNvSpPr>
            <a:spLocks noChangeShapeType="1"/>
          </p:cNvSpPr>
          <p:nvPr/>
        </p:nvSpPr>
        <p:spPr bwMode="auto">
          <a:xfrm flipV="1">
            <a:off x="3124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5" name="Line 37"/>
          <p:cNvSpPr>
            <a:spLocks noChangeShapeType="1"/>
          </p:cNvSpPr>
          <p:nvPr/>
        </p:nvSpPr>
        <p:spPr bwMode="auto">
          <a:xfrm flipV="1">
            <a:off x="2514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6" name="Line 38"/>
          <p:cNvSpPr>
            <a:spLocks noChangeShapeType="1"/>
          </p:cNvSpPr>
          <p:nvPr/>
        </p:nvSpPr>
        <p:spPr bwMode="auto">
          <a:xfrm flipV="1">
            <a:off x="1905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7" name="Line 39"/>
          <p:cNvSpPr>
            <a:spLocks noChangeShapeType="1"/>
          </p:cNvSpPr>
          <p:nvPr/>
        </p:nvSpPr>
        <p:spPr bwMode="auto">
          <a:xfrm>
            <a:off x="99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8" name="Line 40"/>
          <p:cNvSpPr>
            <a:spLocks noChangeShapeType="1"/>
          </p:cNvSpPr>
          <p:nvPr/>
        </p:nvSpPr>
        <p:spPr bwMode="auto">
          <a:xfrm>
            <a:off x="144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39" name="Line 41"/>
          <p:cNvSpPr>
            <a:spLocks noChangeShapeType="1"/>
          </p:cNvSpPr>
          <p:nvPr/>
        </p:nvSpPr>
        <p:spPr bwMode="auto">
          <a:xfrm>
            <a:off x="129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0" name="Line 42"/>
          <p:cNvSpPr>
            <a:spLocks noChangeShapeType="1"/>
          </p:cNvSpPr>
          <p:nvPr/>
        </p:nvSpPr>
        <p:spPr bwMode="auto">
          <a:xfrm>
            <a:off x="220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1" name="Line 43"/>
          <p:cNvSpPr>
            <a:spLocks noChangeShapeType="1"/>
          </p:cNvSpPr>
          <p:nvPr/>
        </p:nvSpPr>
        <p:spPr bwMode="auto">
          <a:xfrm>
            <a:off x="2362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2" name="Line 44"/>
          <p:cNvSpPr>
            <a:spLocks noChangeShapeType="1"/>
          </p:cNvSpPr>
          <p:nvPr/>
        </p:nvSpPr>
        <p:spPr bwMode="auto">
          <a:xfrm>
            <a:off x="251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3" name="Line 45"/>
          <p:cNvSpPr>
            <a:spLocks noChangeShapeType="1"/>
          </p:cNvSpPr>
          <p:nvPr/>
        </p:nvSpPr>
        <p:spPr bwMode="auto">
          <a:xfrm>
            <a:off x="3276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4" name="Line 46"/>
          <p:cNvSpPr>
            <a:spLocks noChangeShapeType="1"/>
          </p:cNvSpPr>
          <p:nvPr/>
        </p:nvSpPr>
        <p:spPr bwMode="auto">
          <a:xfrm>
            <a:off x="3733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5" name="Line 47"/>
          <p:cNvSpPr>
            <a:spLocks noChangeShapeType="1"/>
          </p:cNvSpPr>
          <p:nvPr/>
        </p:nvSpPr>
        <p:spPr bwMode="auto">
          <a:xfrm>
            <a:off x="3581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6" name="Line 48"/>
          <p:cNvSpPr>
            <a:spLocks noChangeShapeType="1"/>
          </p:cNvSpPr>
          <p:nvPr/>
        </p:nvSpPr>
        <p:spPr bwMode="auto">
          <a:xfrm>
            <a:off x="4343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7" name="Line 49"/>
          <p:cNvSpPr>
            <a:spLocks noChangeShapeType="1"/>
          </p:cNvSpPr>
          <p:nvPr/>
        </p:nvSpPr>
        <p:spPr bwMode="auto">
          <a:xfrm>
            <a:off x="4800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8" name="Line 50"/>
          <p:cNvSpPr>
            <a:spLocks noChangeShapeType="1"/>
          </p:cNvSpPr>
          <p:nvPr/>
        </p:nvSpPr>
        <p:spPr bwMode="auto">
          <a:xfrm>
            <a:off x="4648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49" name="Line 51"/>
          <p:cNvSpPr>
            <a:spLocks noChangeShapeType="1"/>
          </p:cNvSpPr>
          <p:nvPr/>
        </p:nvSpPr>
        <p:spPr bwMode="auto">
          <a:xfrm>
            <a:off x="556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0" name="Line 52"/>
          <p:cNvSpPr>
            <a:spLocks noChangeShapeType="1"/>
          </p:cNvSpPr>
          <p:nvPr/>
        </p:nvSpPr>
        <p:spPr bwMode="auto">
          <a:xfrm>
            <a:off x="5867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1" name="Line 53"/>
          <p:cNvSpPr>
            <a:spLocks noChangeShapeType="1"/>
          </p:cNvSpPr>
          <p:nvPr/>
        </p:nvSpPr>
        <p:spPr bwMode="auto">
          <a:xfrm>
            <a:off x="6019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2" name="Line 54"/>
          <p:cNvSpPr>
            <a:spLocks noChangeShapeType="1"/>
          </p:cNvSpPr>
          <p:nvPr/>
        </p:nvSpPr>
        <p:spPr bwMode="auto">
          <a:xfrm>
            <a:off x="662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3" name="Line 55"/>
          <p:cNvSpPr>
            <a:spLocks noChangeShapeType="1"/>
          </p:cNvSpPr>
          <p:nvPr/>
        </p:nvSpPr>
        <p:spPr bwMode="auto">
          <a:xfrm>
            <a:off x="678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4" name="Line 56"/>
          <p:cNvSpPr>
            <a:spLocks noChangeShapeType="1"/>
          </p:cNvSpPr>
          <p:nvPr/>
        </p:nvSpPr>
        <p:spPr bwMode="auto">
          <a:xfrm>
            <a:off x="69342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5" name="Line 57"/>
          <p:cNvSpPr>
            <a:spLocks noChangeShapeType="1"/>
          </p:cNvSpPr>
          <p:nvPr/>
        </p:nvSpPr>
        <p:spPr bwMode="auto">
          <a:xfrm>
            <a:off x="1752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6" name="Line 58"/>
          <p:cNvSpPr>
            <a:spLocks noChangeShapeType="1"/>
          </p:cNvSpPr>
          <p:nvPr/>
        </p:nvSpPr>
        <p:spPr bwMode="auto">
          <a:xfrm>
            <a:off x="2819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7" name="Line 59"/>
          <p:cNvSpPr>
            <a:spLocks noChangeShapeType="1"/>
          </p:cNvSpPr>
          <p:nvPr/>
        </p:nvSpPr>
        <p:spPr bwMode="auto">
          <a:xfrm>
            <a:off x="2971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8" name="Line 60"/>
          <p:cNvSpPr>
            <a:spLocks noChangeShapeType="1"/>
          </p:cNvSpPr>
          <p:nvPr/>
        </p:nvSpPr>
        <p:spPr bwMode="auto">
          <a:xfrm>
            <a:off x="4038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59" name="Line 61"/>
          <p:cNvSpPr>
            <a:spLocks noChangeShapeType="1"/>
          </p:cNvSpPr>
          <p:nvPr/>
        </p:nvSpPr>
        <p:spPr bwMode="auto">
          <a:xfrm>
            <a:off x="51054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0" name="Line 62"/>
          <p:cNvSpPr>
            <a:spLocks noChangeShapeType="1"/>
          </p:cNvSpPr>
          <p:nvPr/>
        </p:nvSpPr>
        <p:spPr bwMode="auto">
          <a:xfrm>
            <a:off x="525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1" name="Line 63"/>
          <p:cNvSpPr>
            <a:spLocks noChangeShapeType="1"/>
          </p:cNvSpPr>
          <p:nvPr/>
        </p:nvSpPr>
        <p:spPr bwMode="auto">
          <a:xfrm>
            <a:off x="6324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2" name="Line 64"/>
          <p:cNvSpPr>
            <a:spLocks noChangeShapeType="1"/>
          </p:cNvSpPr>
          <p:nvPr/>
        </p:nvSpPr>
        <p:spPr bwMode="auto">
          <a:xfrm>
            <a:off x="4495800" y="2819400"/>
            <a:ext cx="152400" cy="0"/>
          </a:xfrm>
          <a:prstGeom prst="line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3" name="Line 65"/>
          <p:cNvSpPr>
            <a:spLocks noChangeShapeType="1"/>
          </p:cNvSpPr>
          <p:nvPr/>
        </p:nvSpPr>
        <p:spPr bwMode="auto">
          <a:xfrm flipV="1">
            <a:off x="4495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4" name="Line 66"/>
          <p:cNvSpPr>
            <a:spLocks noChangeShapeType="1"/>
          </p:cNvSpPr>
          <p:nvPr/>
        </p:nvSpPr>
        <p:spPr bwMode="auto">
          <a:xfrm flipV="1">
            <a:off x="4648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5" name="Line 67"/>
          <p:cNvSpPr>
            <a:spLocks noChangeShapeType="1"/>
          </p:cNvSpPr>
          <p:nvPr/>
        </p:nvSpPr>
        <p:spPr bwMode="auto">
          <a:xfrm>
            <a:off x="4800600" y="2819400"/>
            <a:ext cx="152400" cy="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6" name="Line 68"/>
          <p:cNvSpPr>
            <a:spLocks noChangeShapeType="1"/>
          </p:cNvSpPr>
          <p:nvPr/>
        </p:nvSpPr>
        <p:spPr bwMode="auto">
          <a:xfrm flipV="1">
            <a:off x="4800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7" name="Line 69"/>
          <p:cNvSpPr>
            <a:spLocks noChangeShapeType="1"/>
          </p:cNvSpPr>
          <p:nvPr/>
        </p:nvSpPr>
        <p:spPr bwMode="auto">
          <a:xfrm flipV="1">
            <a:off x="4953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8" name="Line 70"/>
          <p:cNvSpPr>
            <a:spLocks noChangeShapeType="1"/>
          </p:cNvSpPr>
          <p:nvPr/>
        </p:nvSpPr>
        <p:spPr bwMode="auto">
          <a:xfrm>
            <a:off x="5105400" y="2819400"/>
            <a:ext cx="152400" cy="0"/>
          </a:xfrm>
          <a:prstGeom prst="line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69" name="Line 71"/>
          <p:cNvSpPr>
            <a:spLocks noChangeShapeType="1"/>
          </p:cNvSpPr>
          <p:nvPr/>
        </p:nvSpPr>
        <p:spPr bwMode="auto">
          <a:xfrm flipV="1">
            <a:off x="5105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0" name="Line 72"/>
          <p:cNvSpPr>
            <a:spLocks noChangeShapeType="1"/>
          </p:cNvSpPr>
          <p:nvPr/>
        </p:nvSpPr>
        <p:spPr bwMode="auto">
          <a:xfrm flipV="1">
            <a:off x="5257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1" name="Line 73"/>
          <p:cNvSpPr>
            <a:spLocks noChangeShapeType="1"/>
          </p:cNvSpPr>
          <p:nvPr/>
        </p:nvSpPr>
        <p:spPr bwMode="auto">
          <a:xfrm>
            <a:off x="5410200" y="2819400"/>
            <a:ext cx="152400" cy="0"/>
          </a:xfrm>
          <a:prstGeom prst="line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2" name="Line 74"/>
          <p:cNvSpPr>
            <a:spLocks noChangeShapeType="1"/>
          </p:cNvSpPr>
          <p:nvPr/>
        </p:nvSpPr>
        <p:spPr bwMode="auto">
          <a:xfrm flipV="1">
            <a:off x="54102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3" name="Line 75"/>
          <p:cNvSpPr>
            <a:spLocks noChangeShapeType="1"/>
          </p:cNvSpPr>
          <p:nvPr/>
        </p:nvSpPr>
        <p:spPr bwMode="auto">
          <a:xfrm flipV="1">
            <a:off x="5562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4" name="Line 76"/>
          <p:cNvSpPr>
            <a:spLocks noChangeShapeType="1"/>
          </p:cNvSpPr>
          <p:nvPr/>
        </p:nvSpPr>
        <p:spPr bwMode="auto">
          <a:xfrm>
            <a:off x="5715000" y="2667000"/>
            <a:ext cx="0" cy="152400"/>
          </a:xfrm>
          <a:prstGeom prst="line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5" name="Line 77"/>
          <p:cNvSpPr>
            <a:spLocks noChangeShapeType="1"/>
          </p:cNvSpPr>
          <p:nvPr/>
        </p:nvSpPr>
        <p:spPr bwMode="auto">
          <a:xfrm>
            <a:off x="5867400" y="2819400"/>
            <a:ext cx="152400" cy="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6" name="Line 78"/>
          <p:cNvSpPr>
            <a:spLocks noChangeShapeType="1"/>
          </p:cNvSpPr>
          <p:nvPr/>
        </p:nvSpPr>
        <p:spPr bwMode="auto">
          <a:xfrm flipV="1">
            <a:off x="58674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7" name="Line 79"/>
          <p:cNvSpPr>
            <a:spLocks noChangeShapeType="1"/>
          </p:cNvSpPr>
          <p:nvPr/>
        </p:nvSpPr>
        <p:spPr bwMode="auto">
          <a:xfrm flipV="1">
            <a:off x="60198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8" name="Line 80"/>
          <p:cNvSpPr>
            <a:spLocks noChangeShapeType="1"/>
          </p:cNvSpPr>
          <p:nvPr/>
        </p:nvSpPr>
        <p:spPr bwMode="auto">
          <a:xfrm>
            <a:off x="6324600" y="2819400"/>
            <a:ext cx="152400" cy="0"/>
          </a:xfrm>
          <a:prstGeom prst="line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79" name="Line 81"/>
          <p:cNvSpPr>
            <a:spLocks noChangeShapeType="1"/>
          </p:cNvSpPr>
          <p:nvPr/>
        </p:nvSpPr>
        <p:spPr bwMode="auto">
          <a:xfrm>
            <a:off x="6172200" y="2667000"/>
            <a:ext cx="0" cy="15240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0" name="Line 82"/>
          <p:cNvSpPr>
            <a:spLocks noChangeShapeType="1"/>
          </p:cNvSpPr>
          <p:nvPr/>
        </p:nvSpPr>
        <p:spPr bwMode="auto">
          <a:xfrm flipV="1">
            <a:off x="63246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1" name="Line 83"/>
          <p:cNvSpPr>
            <a:spLocks noChangeShapeType="1"/>
          </p:cNvSpPr>
          <p:nvPr/>
        </p:nvSpPr>
        <p:spPr bwMode="auto">
          <a:xfrm flipV="1">
            <a:off x="6477000" y="2667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2" name="Line 84"/>
          <p:cNvSpPr>
            <a:spLocks noChangeShapeType="1"/>
          </p:cNvSpPr>
          <p:nvPr/>
        </p:nvSpPr>
        <p:spPr bwMode="auto">
          <a:xfrm>
            <a:off x="6629400" y="2667000"/>
            <a:ext cx="0" cy="1524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3" name="Line 85"/>
          <p:cNvSpPr>
            <a:spLocks noChangeShapeType="1"/>
          </p:cNvSpPr>
          <p:nvPr/>
        </p:nvSpPr>
        <p:spPr bwMode="auto">
          <a:xfrm>
            <a:off x="6781800" y="2667000"/>
            <a:ext cx="0" cy="152400"/>
          </a:xfrm>
          <a:prstGeom prst="line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984" name="Line 86"/>
          <p:cNvSpPr>
            <a:spLocks noChangeShapeType="1"/>
          </p:cNvSpPr>
          <p:nvPr/>
        </p:nvSpPr>
        <p:spPr bwMode="auto">
          <a:xfrm>
            <a:off x="6934200" y="2667000"/>
            <a:ext cx="0" cy="152400"/>
          </a:xfrm>
          <a:prstGeom prst="line">
            <a:avLst/>
          </a:prstGeom>
          <a:noFill/>
          <a:ln w="9525">
            <a:solidFill>
              <a:srgbClr val="00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9242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Group 2"/>
          <p:cNvGraphicFramePr>
            <a:graphicFrameLocks noGrp="1"/>
          </p:cNvGraphicFramePr>
          <p:nvPr/>
        </p:nvGraphicFramePr>
        <p:xfrm>
          <a:off x="1295400" y="1460500"/>
          <a:ext cx="6477000" cy="3835400"/>
        </p:xfrm>
        <a:graphic>
          <a:graphicData uri="http://schemas.openxmlformats.org/drawingml/2006/table">
            <a:tbl>
              <a:tblPr/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Schedule Clause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When To Use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STATIC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Predictable and similar work per iteration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DYNAMIC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Unpredictable, highly variable work per iteration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GUIDED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Cambria Math" pitchFamily="18" charset="0"/>
                        </a:rPr>
                        <a:t>Special case of dynamic to reduce scheduling overhead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83" name="标题 1"/>
          <p:cNvSpPr>
            <a:spLocks noGrp="1"/>
          </p:cNvSpPr>
          <p:nvPr>
            <p:ph type="title"/>
          </p:nvPr>
        </p:nvSpPr>
        <p:spPr>
          <a:xfrm>
            <a:off x="729783" y="489417"/>
            <a:ext cx="5260765" cy="42614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黑体" pitchFamily="2" charset="-122"/>
              </a:rPr>
              <a:t>Scheduling in</a:t>
            </a:r>
            <a:r>
              <a:rPr lang="zh-CN" altLang="en-US" dirty="0">
                <a:ea typeface="黑体" pitchFamily="2" charset="-122"/>
              </a:rPr>
              <a:t> </a:t>
            </a:r>
            <a:r>
              <a:rPr lang="en-US" altLang="zh-CN" dirty="0" err="1">
                <a:ea typeface="黑体" pitchFamily="2" charset="-122"/>
              </a:rPr>
              <a:t>OpenMP</a:t>
            </a:r>
            <a:endParaRPr lang="zh-CN" altLang="en-US" dirty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82669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569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PageRank Algorithm</a:t>
            </a:r>
          </a:p>
        </p:txBody>
      </p:sp>
      <p:grpSp>
        <p:nvGrpSpPr>
          <p:cNvPr id="20482" name="组 1"/>
          <p:cNvGrpSpPr>
            <a:grpSpLocks/>
          </p:cNvGrpSpPr>
          <p:nvPr/>
        </p:nvGrpSpPr>
        <p:grpSpPr bwMode="auto">
          <a:xfrm>
            <a:off x="1258888" y="1341438"/>
            <a:ext cx="7051675" cy="4487862"/>
            <a:chOff x="762000" y="1295400"/>
            <a:chExt cx="7620000" cy="51816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704089" y="2210015"/>
              <a:ext cx="1067006" cy="15213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731536" y="2818537"/>
              <a:ext cx="989810" cy="7698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1"/>
              <a:endCxn id="5" idx="5"/>
            </p:cNvCxnSpPr>
            <p:nvPr/>
          </p:nvCxnSpPr>
          <p:spPr>
            <a:xfrm flipH="1" flipV="1">
              <a:off x="4333553" y="3571858"/>
              <a:ext cx="627852" cy="77898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837583" y="3577357"/>
              <a:ext cx="595259" cy="74049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1127389" y="2730558"/>
              <a:ext cx="243593" cy="1480981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0" idx="0"/>
            </p:cNvCxnSpPr>
            <p:nvPr/>
          </p:nvCxnSpPr>
          <p:spPr>
            <a:xfrm flipV="1">
              <a:off x="2789654" y="3962265"/>
              <a:ext cx="274471" cy="160012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0" idx="7"/>
            </p:cNvCxnSpPr>
            <p:nvPr/>
          </p:nvCxnSpPr>
          <p:spPr>
            <a:xfrm flipV="1">
              <a:off x="2983499" y="4953863"/>
              <a:ext cx="1816655" cy="689169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1998834" y="4601947"/>
              <a:ext cx="2828767" cy="137467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3390059" y="3989759"/>
              <a:ext cx="236731" cy="187505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800050" y="5133487"/>
              <a:ext cx="1140770" cy="79181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3" idx="7"/>
            </p:cNvCxnSpPr>
            <p:nvPr/>
          </p:nvCxnSpPr>
          <p:spPr>
            <a:xfrm flipV="1">
              <a:off x="4719528" y="5287450"/>
              <a:ext cx="461455" cy="720328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3963018" y="3859623"/>
              <a:ext cx="562665" cy="2116997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750613" y="5195805"/>
              <a:ext cx="300203" cy="729493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5" idx="1"/>
            </p:cNvCxnSpPr>
            <p:nvPr/>
          </p:nvCxnSpPr>
          <p:spPr>
            <a:xfrm flipH="1" flipV="1">
              <a:off x="7314994" y="5182975"/>
              <a:ext cx="370536" cy="689169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6" idx="1"/>
            </p:cNvCxnSpPr>
            <p:nvPr/>
          </p:nvCxnSpPr>
          <p:spPr>
            <a:xfrm flipH="1" flipV="1">
              <a:off x="4647479" y="3199780"/>
              <a:ext cx="2230077" cy="1279362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 flipV="1">
              <a:off x="5898038" y="4898876"/>
              <a:ext cx="873160" cy="54987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008" name="Straight Arrow Connector 43007"/>
            <p:cNvCxnSpPr/>
            <p:nvPr/>
          </p:nvCxnSpPr>
          <p:spPr>
            <a:xfrm>
              <a:off x="5877452" y="4601947"/>
              <a:ext cx="873160" cy="67817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2057159" y="1295400"/>
              <a:ext cx="2667515" cy="2666865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B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38.4</a:t>
              </a:r>
            </a:p>
            <a:p>
              <a:pPr algn="ctr" eaLnBrk="1" hangingPunct="1">
                <a:defRPr/>
              </a:pP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714485" y="1295400"/>
              <a:ext cx="2667515" cy="2666865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C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34.3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800154" y="4191378"/>
              <a:ext cx="1097884" cy="1096073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E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8.1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6755760" y="4360004"/>
              <a:ext cx="823413" cy="8229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F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3.9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147974" y="4191378"/>
              <a:ext cx="823413" cy="821138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D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3.9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762000" y="1979070"/>
              <a:ext cx="732494" cy="731327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A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3.3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515183" y="5562385"/>
              <a:ext cx="548942" cy="549869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352320" y="5837319"/>
              <a:ext cx="548942" cy="548036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251212" y="5927131"/>
              <a:ext cx="548942" cy="549869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6385224" y="5877643"/>
              <a:ext cx="548942" cy="549869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1.6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604904" y="5791496"/>
              <a:ext cx="548942" cy="549869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en-US" sz="2000" b="1" dirty="0">
                  <a:latin typeface="Arial" pitchFamily="34" charset="0"/>
                  <a:cs typeface="Arial" pitchFamily="34" charset="0"/>
                </a:rPr>
                <a:t>1.6</a:t>
              </a:r>
            </a:p>
          </p:txBody>
        </p:sp>
      </p:grpSp>
      <p:sp>
        <p:nvSpPr>
          <p:cNvPr id="20483" name="Slide Number Placeholder 4300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5951AB-2725-9D4F-AB4C-BF75DAC8AE22}" type="slidenum">
              <a:rPr kumimoji="0"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zh-CN" sz="1200">
              <a:solidFill>
                <a:srgbClr val="89898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38813" y="61531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, J. Ullman: Mining of Massive Datasets, http://</a:t>
            </a:r>
            <a:r>
              <a:rPr lang="en-US" dirty="0" err="1"/>
              <a:t>www.mmds.org</a:t>
            </a:r>
            <a:endParaRPr lang="en-US" dirty="0"/>
          </a:p>
        </p:txBody>
      </p:sp>
      <p:pic>
        <p:nvPicPr>
          <p:cNvPr id="2048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6029325"/>
            <a:ext cx="5395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97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32322-201C-6D4A-B674-1D666AAD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AA284-8D61-AB48-9FF7-E1D448A5A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coins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Data”:</a:t>
            </a:r>
          </a:p>
          <a:p>
            <a:r>
              <a:rPr kumimoji="1" lang="en-US" altLang="zh-CN" dirty="0"/>
              <a:t>Payment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pPr marL="11430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sz="2800" dirty="0"/>
              <a:t>560K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transactions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second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(2020/11/11)</a:t>
            </a:r>
          </a:p>
          <a:p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log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engine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Word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count</a:t>
            </a:r>
          </a:p>
          <a:p>
            <a:pPr marL="114300" indent="0">
              <a:buNone/>
            </a:pPr>
            <a:r>
              <a:rPr kumimoji="1" lang="en-US" altLang="zh-CN" sz="2800" dirty="0"/>
              <a:t>	2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trillion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year</a:t>
            </a:r>
            <a:r>
              <a:rPr kumimoji="1" lang="zh-CN" altLang="en-US" sz="2800" dirty="0"/>
              <a:t> </a:t>
            </a:r>
            <a:endParaRPr kumimoji="1" lang="en-US" altLang="zh-CN" sz="2800" dirty="0"/>
          </a:p>
          <a:p>
            <a:r>
              <a:rPr kumimoji="1" lang="en-US" altLang="zh-CN" sz="2800" dirty="0"/>
              <a:t>Web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links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–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Rank</a:t>
            </a:r>
          </a:p>
          <a:p>
            <a:pPr marL="114300" indent="0">
              <a:buNone/>
            </a:pPr>
            <a:r>
              <a:rPr kumimoji="1" lang="en-US" altLang="zh-CN" sz="2800" dirty="0"/>
              <a:t>	</a:t>
            </a:r>
            <a:r>
              <a:rPr kumimoji="1" lang="en-US" altLang="zh-CN" sz="2400" dirty="0"/>
              <a:t>1T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pages,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100T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links</a:t>
            </a:r>
          </a:p>
          <a:p>
            <a:r>
              <a:rPr kumimoji="1" lang="en-US" altLang="zh-CN" sz="2800" dirty="0"/>
              <a:t>Social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network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–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follow/unfollow</a:t>
            </a:r>
          </a:p>
          <a:p>
            <a:pPr marL="114300" indent="0">
              <a:buNone/>
            </a:pPr>
            <a:r>
              <a:rPr kumimoji="1" lang="en-US" altLang="zh-CN" sz="2800" dirty="0"/>
              <a:t>	</a:t>
            </a:r>
            <a:r>
              <a:rPr kumimoji="1" lang="en-US" altLang="zh-CN" sz="2400" dirty="0"/>
              <a:t>10B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people,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links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776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1BF17-8698-7347-B738-327EBD95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Special Systems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B09FA7-27C6-1748-9423-7F18287A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969"/>
            <a:ext cx="9144000" cy="11783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5C1FBB-E11C-634E-A9E4-47FE05CBB7A7}"/>
              </a:ext>
            </a:extLst>
          </p:cNvPr>
          <p:cNvSpPr/>
          <p:nvPr/>
        </p:nvSpPr>
        <p:spPr>
          <a:xfrm>
            <a:off x="143838" y="3836107"/>
            <a:ext cx="8116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>
              <a:buSzPts val="1400"/>
              <a:buChar char="●"/>
            </a:pPr>
            <a:r>
              <a:rPr lang="en-US" altLang="zh-CN" sz="2000" dirty="0"/>
              <a:t>Store</a:t>
            </a:r>
            <a:r>
              <a:rPr lang="zh-CN" altLang="en-US" sz="2000" dirty="0"/>
              <a:t> </a:t>
            </a:r>
            <a:r>
              <a:rPr lang="en-US" altLang="zh-CN" sz="2000" dirty="0"/>
              <a:t>big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Distributed file systems and Key-Value stores.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914400" lvl="1" indent="-317500">
              <a:buSzPts val="1400"/>
              <a:buChar char="●"/>
            </a:pPr>
            <a:r>
              <a:rPr lang="en-US" altLang="zh-CN" sz="2000" dirty="0"/>
              <a:t>Challenges:</a:t>
            </a:r>
            <a:r>
              <a:rPr lang="zh-CN" altLang="en-US" sz="2000" dirty="0"/>
              <a:t> </a:t>
            </a:r>
            <a:r>
              <a:rPr lang="en-US" altLang="zh-CN" sz="2000" dirty="0"/>
              <a:t>Disk failure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failure, Throughput and (tail)latency</a:t>
            </a:r>
          </a:p>
          <a:p>
            <a:pPr marL="914400" lvl="1" indent="-317500">
              <a:buSzPts val="1400"/>
              <a:buChar char="●"/>
            </a:pPr>
            <a:endParaRPr lang="en" altLang="zh-CN" sz="2000" dirty="0"/>
          </a:p>
          <a:p>
            <a:pPr marL="457200" lvl="0" indent="-317500">
              <a:buSzPts val="1400"/>
              <a:buChar char="●"/>
            </a:pPr>
            <a:r>
              <a:rPr lang="en-US" altLang="zh-CN" sz="2000" dirty="0"/>
              <a:t>Process</a:t>
            </a:r>
            <a:r>
              <a:rPr lang="zh-CN" altLang="en-US" sz="2000" dirty="0"/>
              <a:t> </a:t>
            </a:r>
            <a:r>
              <a:rPr lang="en-US" altLang="zh-CN" sz="2000" dirty="0"/>
              <a:t>big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e.g.</a:t>
            </a:r>
            <a:r>
              <a:rPr lang="zh-CN" altLang="en-US" sz="2000" dirty="0"/>
              <a:t> </a:t>
            </a:r>
            <a:r>
              <a:rPr lang="en-US" altLang="zh-CN" sz="2000" dirty="0"/>
              <a:t>Hadoop</a:t>
            </a:r>
            <a:r>
              <a:rPr lang="zh-CN" altLang="en-US" sz="2000" dirty="0"/>
              <a:t> </a:t>
            </a:r>
            <a:r>
              <a:rPr lang="en-US" altLang="zh-CN" sz="2000" dirty="0"/>
              <a:t>Spark,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TiDB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Storm</a:t>
            </a:r>
          </a:p>
          <a:p>
            <a:pPr marL="914400" lvl="1" indent="-317500">
              <a:buSzPts val="1400"/>
              <a:buChar char="●"/>
            </a:pPr>
            <a:r>
              <a:rPr lang="en-US" altLang="zh-CN" sz="2000" dirty="0"/>
              <a:t>Challenges: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failure,</a:t>
            </a:r>
            <a:r>
              <a:rPr lang="zh-CN" altLang="en-US" sz="2000" dirty="0"/>
              <a:t> </a:t>
            </a:r>
            <a:r>
              <a:rPr lang="en-US" altLang="zh-CN" sz="2000" dirty="0"/>
              <a:t>ease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parallel</a:t>
            </a:r>
            <a:r>
              <a:rPr lang="zh-CN" altLang="en-US" sz="2000" dirty="0"/>
              <a:t> </a:t>
            </a:r>
            <a:r>
              <a:rPr lang="en-US" altLang="zh-CN" sz="2000" dirty="0"/>
              <a:t>programming,</a:t>
            </a:r>
            <a:r>
              <a:rPr lang="zh-CN" altLang="en-US" sz="2000" dirty="0"/>
              <a:t> </a:t>
            </a:r>
            <a:r>
              <a:rPr lang="en-US" altLang="zh-CN" sz="2000" dirty="0"/>
              <a:t>efficiency</a:t>
            </a:r>
          </a:p>
          <a:p>
            <a:pPr marL="596900" lvl="1">
              <a:buSzPts val="1400"/>
            </a:pPr>
            <a:endParaRPr lang="en-US" altLang="zh-CN" sz="2000" dirty="0"/>
          </a:p>
          <a:p>
            <a:pPr marL="457200" lvl="0" indent="-317500">
              <a:buSzPts val="1400"/>
              <a:buChar char="●"/>
            </a:pPr>
            <a:r>
              <a:rPr lang="en-US" altLang="zh-CN" sz="2000" dirty="0"/>
              <a:t>Connector</a:t>
            </a:r>
            <a:r>
              <a:rPr lang="zh-CN" altLang="en-US" sz="2000" dirty="0"/>
              <a:t> 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e.g.</a:t>
            </a:r>
            <a:r>
              <a:rPr lang="zh-CN" altLang="en-US" sz="2000" dirty="0"/>
              <a:t> </a:t>
            </a:r>
            <a:r>
              <a:rPr lang="en-US" altLang="zh-CN" sz="2000" dirty="0"/>
              <a:t>Kafka</a:t>
            </a:r>
          </a:p>
          <a:p>
            <a:pPr marL="914400" lvl="1" indent="-317500">
              <a:buSzPts val="1400"/>
              <a:buChar char="●"/>
            </a:pPr>
            <a:r>
              <a:rPr lang="en-US" altLang="zh-CN" sz="2000" dirty="0"/>
              <a:t>Challenges:</a:t>
            </a:r>
            <a:r>
              <a:rPr lang="zh-CN" altLang="en-US" sz="2000" dirty="0"/>
              <a:t> </a:t>
            </a:r>
            <a:r>
              <a:rPr lang="en-US" altLang="zh-CN" sz="2000" dirty="0"/>
              <a:t>Node</a:t>
            </a:r>
            <a:r>
              <a:rPr lang="zh-CN" altLang="en-US" sz="2000" dirty="0"/>
              <a:t> </a:t>
            </a:r>
            <a:r>
              <a:rPr lang="en-US" altLang="zh-CN" sz="2000" dirty="0"/>
              <a:t>failure,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8209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F0697E5-2500-8A6E-480F-39295F8A4CC9}"/>
              </a:ext>
            </a:extLst>
          </p:cNvPr>
          <p:cNvGrpSpPr/>
          <p:nvPr/>
        </p:nvGrpSpPr>
        <p:grpSpPr>
          <a:xfrm>
            <a:off x="1206925" y="2071688"/>
            <a:ext cx="6634034" cy="3414144"/>
            <a:chOff x="1727889" y="2471088"/>
            <a:chExt cx="8668256" cy="366686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F699383-4F9F-9C2F-FF89-7BFB8DABFF4F}"/>
                </a:ext>
              </a:extLst>
            </p:cNvPr>
            <p:cNvSpPr/>
            <p:nvPr/>
          </p:nvSpPr>
          <p:spPr>
            <a:xfrm>
              <a:off x="1727889" y="2471088"/>
              <a:ext cx="1112108" cy="438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Apps</a:t>
              </a:r>
              <a:endParaRPr kumimoji="1" lang="zh-CN" altLang="en-US" sz="1200" dirty="0"/>
            </a:p>
          </p:txBody>
        </p:sp>
        <p:cxnSp>
          <p:nvCxnSpPr>
            <p:cNvPr id="4" name="直线箭头连接符 3">
              <a:extLst>
                <a:ext uri="{FF2B5EF4-FFF2-40B4-BE49-F238E27FC236}">
                  <a16:creationId xmlns:a16="http://schemas.microsoft.com/office/drawing/2014/main" id="{40E914C1-0C95-93F7-112F-200049B9820A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283943" y="2909753"/>
              <a:ext cx="0" cy="4386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A10C764-D682-D305-38CF-7360B09FBF76}"/>
                </a:ext>
              </a:extLst>
            </p:cNvPr>
            <p:cNvSpPr/>
            <p:nvPr/>
          </p:nvSpPr>
          <p:spPr>
            <a:xfrm>
              <a:off x="1727889" y="3348418"/>
              <a:ext cx="1112108" cy="5560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Database</a:t>
              </a:r>
            </a:p>
            <a:p>
              <a:pPr algn="ctr"/>
              <a:r>
                <a:rPr kumimoji="1" lang="en-US" altLang="zh-CN" sz="1200" dirty="0"/>
                <a:t>(MySQL)</a:t>
              </a:r>
              <a:endParaRPr kumimoji="1" lang="zh-CN" altLang="en-US" sz="1200" dirty="0"/>
            </a:p>
          </p:txBody>
        </p: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9DDA75CB-8B4F-5C0E-5F23-580AC503FFC2}"/>
                </a:ext>
              </a:extLst>
            </p:cNvPr>
            <p:cNvCxnSpPr>
              <a:cxnSpLocks/>
              <a:stCxn id="3" idx="2"/>
              <a:endCxn id="8" idx="0"/>
            </p:cNvCxnSpPr>
            <p:nvPr/>
          </p:nvCxnSpPr>
          <p:spPr>
            <a:xfrm>
              <a:off x="2283943" y="2909753"/>
              <a:ext cx="2088291" cy="43866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375096C-E36D-E4D1-58FC-F20730061EF3}"/>
                </a:ext>
              </a:extLst>
            </p:cNvPr>
            <p:cNvSpPr/>
            <p:nvPr/>
          </p:nvSpPr>
          <p:spPr>
            <a:xfrm>
              <a:off x="3816180" y="3348418"/>
              <a:ext cx="1112108" cy="556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Queue</a:t>
              </a:r>
            </a:p>
            <a:p>
              <a:pPr algn="ctr"/>
              <a:r>
                <a:rPr kumimoji="1" lang="en-US" altLang="zh-CN" sz="1200" dirty="0"/>
                <a:t>(Kafka)</a:t>
              </a:r>
              <a:endParaRPr kumimoji="1" lang="zh-CN" altLang="en-US" sz="1200" dirty="0"/>
            </a:p>
          </p:txBody>
        </p: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FC5514DC-3FC5-DDBF-7651-1F9BA959771F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2839997" y="3626445"/>
              <a:ext cx="976183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6034A089-97C7-1CAE-2811-413CF9AD8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8288" y="3626442"/>
              <a:ext cx="856733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249DCB7-5799-EBB9-9BD4-FFDC3604AA70}"/>
                </a:ext>
              </a:extLst>
            </p:cNvPr>
            <p:cNvSpPr/>
            <p:nvPr/>
          </p:nvSpPr>
          <p:spPr>
            <a:xfrm>
              <a:off x="5805613" y="3348416"/>
              <a:ext cx="1645508" cy="556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/>
                <a:t>RealTime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/>
                <a:t>ETL</a:t>
              </a:r>
            </a:p>
            <a:p>
              <a:pPr algn="ctr"/>
              <a:r>
                <a:rPr kumimoji="1" lang="zh-CN" altLang="en-US" sz="1200" dirty="0"/>
                <a:t>（</a:t>
              </a:r>
              <a:r>
                <a:rPr kumimoji="1" lang="en-US" altLang="zh-CN" sz="1200" dirty="0" err="1"/>
                <a:t>Flink,SPARK</a:t>
              </a:r>
              <a:r>
                <a:rPr kumimoji="1" lang="en-US" altLang="zh-CN" sz="1200" dirty="0"/>
                <a:t>)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1B1D555-C5F6-AECA-8364-F0320DA8DD5E}"/>
                </a:ext>
              </a:extLst>
            </p:cNvPr>
            <p:cNvSpPr/>
            <p:nvPr/>
          </p:nvSpPr>
          <p:spPr>
            <a:xfrm>
              <a:off x="8307854" y="3348412"/>
              <a:ext cx="2088291" cy="5560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OLTP</a:t>
              </a:r>
              <a:r>
                <a:rPr kumimoji="1" lang="zh-CN" altLang="en-US" sz="1200" dirty="0"/>
                <a:t> 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（</a:t>
              </a:r>
              <a:r>
                <a:rPr kumimoji="1" lang="en-US" altLang="zh-CN" sz="1200" dirty="0" err="1"/>
                <a:t>Hbase</a:t>
              </a:r>
              <a:r>
                <a:rPr kumimoji="1" lang="en-US" altLang="zh-CN" sz="1200" dirty="0"/>
                <a:t>,</a:t>
              </a:r>
              <a:r>
                <a:rPr kumimoji="1" lang="zh-CN" altLang="en-US" sz="1200" dirty="0"/>
                <a:t> </a:t>
              </a:r>
              <a:r>
                <a:rPr kumimoji="1" lang="en-US" altLang="zh-CN" sz="1200" dirty="0"/>
                <a:t>KV,ES)</a:t>
              </a: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481C8FFE-7CFB-E5F0-946F-2DDE30277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121" y="3626440"/>
              <a:ext cx="856733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026DD84F-EA9D-C5DE-281A-24C9DAA82F4A}"/>
                </a:ext>
              </a:extLst>
            </p:cNvPr>
            <p:cNvCxnSpPr>
              <a:cxnSpLocks/>
              <a:stCxn id="14" idx="0"/>
              <a:endCxn id="3" idx="3"/>
            </p:cNvCxnSpPr>
            <p:nvPr/>
          </p:nvCxnSpPr>
          <p:spPr>
            <a:xfrm rot="16200000" flipV="1">
              <a:off x="5767004" y="-236585"/>
              <a:ext cx="657991" cy="6512003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>
              <a:extLst>
                <a:ext uri="{FF2B5EF4-FFF2-40B4-BE49-F238E27FC236}">
                  <a16:creationId xmlns:a16="http://schemas.microsoft.com/office/drawing/2014/main" id="{EB0652C4-6859-45DC-A6E1-62D026E02400}"/>
                </a:ext>
              </a:extLst>
            </p:cNvPr>
            <p:cNvCxnSpPr>
              <a:cxnSpLocks/>
              <a:stCxn id="8" idx="2"/>
              <a:endCxn id="20" idx="1"/>
            </p:cNvCxnSpPr>
            <p:nvPr/>
          </p:nvCxnSpPr>
          <p:spPr>
            <a:xfrm rot="16200000" flipH="1">
              <a:off x="4607788" y="3668918"/>
              <a:ext cx="962270" cy="1433379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423F072-577F-D582-1B23-C6CABA5C6CC4}"/>
                </a:ext>
              </a:extLst>
            </p:cNvPr>
            <p:cNvSpPr/>
            <p:nvPr/>
          </p:nvSpPr>
          <p:spPr>
            <a:xfrm>
              <a:off x="5805613" y="4463616"/>
              <a:ext cx="1645508" cy="806254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ETL</a:t>
              </a:r>
            </a:p>
            <a:p>
              <a:pPr algn="ctr"/>
              <a:r>
                <a:rPr kumimoji="1" lang="zh-CN" altLang="en-US" sz="1200" dirty="0"/>
                <a:t>（</a:t>
              </a:r>
              <a:r>
                <a:rPr kumimoji="1" lang="en-US" altLang="zh-CN" sz="1200" dirty="0" err="1"/>
                <a:t>Flink,Spark</a:t>
              </a:r>
              <a:endParaRPr kumimoji="1" lang="en-US" altLang="zh-CN" sz="1200" dirty="0"/>
            </a:p>
            <a:p>
              <a:pPr algn="ctr"/>
              <a:r>
                <a:rPr kumimoji="1" lang="en-US" altLang="zh-CN" sz="1200" dirty="0"/>
                <a:t>+HUDI)</a:t>
              </a: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7E79A017-CCE5-5924-B9FF-18150A9495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9827" y="4866743"/>
              <a:ext cx="856733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2E3DDFC-94EB-2B71-9A5C-DA41F9B805E6}"/>
                </a:ext>
              </a:extLst>
            </p:cNvPr>
            <p:cNvSpPr/>
            <p:nvPr/>
          </p:nvSpPr>
          <p:spPr>
            <a:xfrm>
              <a:off x="8345266" y="4585633"/>
              <a:ext cx="1946202" cy="556055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/>
                <a:t>DataLake</a:t>
              </a:r>
              <a:endParaRPr kumimoji="1" lang="en-US" altLang="zh-CN" sz="1200" dirty="0"/>
            </a:p>
            <a:p>
              <a:pPr algn="ctr"/>
              <a:r>
                <a:rPr kumimoji="1" lang="zh-CN" altLang="en-US" sz="1200" dirty="0"/>
                <a:t>（</a:t>
              </a:r>
              <a:r>
                <a:rPr kumimoji="1" lang="en-US" altLang="zh-CN" sz="1200" dirty="0"/>
                <a:t>MPPDB</a:t>
              </a:r>
              <a:r>
                <a:rPr kumimoji="1" lang="zh-CN" altLang="en-US" sz="1200" dirty="0"/>
                <a:t>，</a:t>
              </a:r>
              <a:r>
                <a:rPr kumimoji="1" lang="en-US" altLang="zh-CN" sz="1200" dirty="0"/>
                <a:t>HDFS)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2034899-C888-6E99-8CA8-35BA0EBB06E3}"/>
                </a:ext>
              </a:extLst>
            </p:cNvPr>
            <p:cNvSpPr/>
            <p:nvPr/>
          </p:nvSpPr>
          <p:spPr>
            <a:xfrm>
              <a:off x="8357275" y="5581894"/>
              <a:ext cx="1946202" cy="556055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OLAP</a:t>
              </a:r>
            </a:p>
            <a:p>
              <a:pPr algn="ctr"/>
              <a:r>
                <a:rPr kumimoji="1" lang="zh-CN" altLang="en-US" sz="1200" dirty="0"/>
                <a:t>（</a:t>
              </a:r>
              <a:r>
                <a:rPr kumimoji="1" lang="en-US" altLang="zh-CN" sz="1200" dirty="0" err="1"/>
                <a:t>Presto,CK</a:t>
              </a:r>
              <a:r>
                <a:rPr kumimoji="1" lang="en-US" altLang="zh-CN" sz="1200" dirty="0"/>
                <a:t>)</a:t>
              </a: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2559B631-0EC3-E214-C59A-35CBD4365B1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9318367" y="5141688"/>
              <a:ext cx="0" cy="4402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67E98FD0-5167-DC32-75EF-CEB3D0228D56}"/>
                </a:ext>
              </a:extLst>
            </p:cNvPr>
            <p:cNvCxnSpPr>
              <a:cxnSpLocks/>
              <a:stCxn id="24" idx="1"/>
              <a:endCxn id="29" idx="3"/>
            </p:cNvCxnSpPr>
            <p:nvPr/>
          </p:nvCxnSpPr>
          <p:spPr>
            <a:xfrm flipH="1" flipV="1">
              <a:off x="2839997" y="5825939"/>
              <a:ext cx="5517278" cy="339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FA02AA2-9171-785D-FB99-C165FB2F7BD0}"/>
                </a:ext>
              </a:extLst>
            </p:cNvPr>
            <p:cNvSpPr/>
            <p:nvPr/>
          </p:nvSpPr>
          <p:spPr>
            <a:xfrm>
              <a:off x="1727889" y="5606606"/>
              <a:ext cx="1112108" cy="438665"/>
            </a:xfrm>
            <a:prstGeom prst="rect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Analysts</a:t>
              </a:r>
              <a:endParaRPr kumimoji="1" lang="zh-CN" altLang="en-US" sz="1200" dirty="0"/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B92E9F33-2677-A5EA-DD3D-ED60261781BB}"/>
              </a:ext>
            </a:extLst>
          </p:cNvPr>
          <p:cNvSpPr txBox="1">
            <a:spLocks/>
          </p:cNvSpPr>
          <p:nvPr/>
        </p:nvSpPr>
        <p:spPr>
          <a:xfrm>
            <a:off x="0" y="542051"/>
            <a:ext cx="9047884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5pPr>
            <a:lvl6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6pPr>
            <a:lvl7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7pPr>
            <a:lvl8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8pPr>
            <a:lvl9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FFFFFF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9pPr>
          </a:lstStyle>
          <a:p>
            <a:pPr hangingPunct="1"/>
            <a:r>
              <a:rPr kumimoji="1" lang="en-US" altLang="zh-CN" sz="3300" dirty="0">
                <a:solidFill>
                  <a:schemeClr val="tx1"/>
                </a:solidFill>
                <a:latin typeface="+mj-lt"/>
              </a:rPr>
              <a:t>More</a:t>
            </a:r>
            <a:r>
              <a:rPr kumimoji="1" lang="zh-CN" altLang="en-US" sz="33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1" lang="en-US" altLang="zh-CN" sz="3300" dirty="0">
                <a:solidFill>
                  <a:schemeClr val="tx1"/>
                </a:solidFill>
                <a:latin typeface="+mj-lt"/>
              </a:rPr>
              <a:t>realistic data pipeline</a:t>
            </a:r>
            <a:endParaRPr kumimoji="1" lang="zh-CN" altLang="en-US" sz="33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4D349D-7CD1-935E-57EA-0ABF358554D0}"/>
              </a:ext>
            </a:extLst>
          </p:cNvPr>
          <p:cNvSpPr txBox="1"/>
          <p:nvPr/>
        </p:nvSpPr>
        <p:spPr>
          <a:xfrm>
            <a:off x="7636204" y="2228886"/>
            <a:ext cx="1251027" cy="327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US" altLang="zh-CN" sz="1875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  <a:sym typeface="Helvetica"/>
              </a:rPr>
              <a:t>real-time</a:t>
            </a:r>
            <a:endParaRPr lang="zh-CN" altLang="en-US" sz="1875" dirty="0">
              <a:solidFill>
                <a:srgbClr val="000000"/>
              </a:solidFill>
              <a:latin typeface="+mj-lt"/>
              <a:ea typeface="SimHei" panose="02010609060101010101" pitchFamily="49" charset="-122"/>
              <a:sym typeface="Helvetic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40C90D-099D-38C2-5808-D27A0163EAF4}"/>
              </a:ext>
            </a:extLst>
          </p:cNvPr>
          <p:cNvSpPr txBox="1"/>
          <p:nvPr/>
        </p:nvSpPr>
        <p:spPr>
          <a:xfrm>
            <a:off x="7760847" y="3930545"/>
            <a:ext cx="1251027" cy="327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US" altLang="zh-CN" sz="1875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  <a:sym typeface="Helvetica"/>
              </a:rPr>
              <a:t>offline</a:t>
            </a:r>
            <a:endParaRPr lang="zh-CN" altLang="en-US" sz="1875" dirty="0">
              <a:solidFill>
                <a:srgbClr val="000000"/>
              </a:solidFill>
              <a:latin typeface="+mj-lt"/>
              <a:ea typeface="SimHei" panose="02010609060101010101" pitchFamily="49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7948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69868-993C-5C99-B641-E44BF9A8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realistic </a:t>
            </a:r>
            <a:r>
              <a:rPr kumimoji="1" lang="en-US" altLang="zh-CN" dirty="0" err="1"/>
              <a:t>data+AI</a:t>
            </a:r>
            <a:r>
              <a:rPr kumimoji="1" lang="en-US" altLang="zh-CN" dirty="0"/>
              <a:t> pipeline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BDC1C3-8892-54AE-3499-F023F889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80" y="2052987"/>
            <a:ext cx="7772400" cy="3474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D4949E-E874-6479-7F84-EA1D9D6829EF}"/>
              </a:ext>
            </a:extLst>
          </p:cNvPr>
          <p:cNvSpPr txBox="1"/>
          <p:nvPr/>
        </p:nvSpPr>
        <p:spPr>
          <a:xfrm>
            <a:off x="7523188" y="2598756"/>
            <a:ext cx="1251027" cy="3270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US" altLang="zh-CN" sz="1875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  <a:sym typeface="Helvetica"/>
              </a:rPr>
              <a:t>real-time</a:t>
            </a:r>
            <a:endParaRPr lang="zh-CN" altLang="en-US" sz="1875" dirty="0">
              <a:solidFill>
                <a:srgbClr val="000000"/>
              </a:solidFill>
              <a:latin typeface="+mj-lt"/>
              <a:ea typeface="SimHei" panose="02010609060101010101" pitchFamily="49" charset="-122"/>
              <a:sym typeface="Helvetic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D64336-88F8-3C68-0C03-2756D23A6A04}"/>
              </a:ext>
            </a:extLst>
          </p:cNvPr>
          <p:cNvSpPr txBox="1"/>
          <p:nvPr/>
        </p:nvSpPr>
        <p:spPr>
          <a:xfrm>
            <a:off x="7435773" y="4106887"/>
            <a:ext cx="1251027" cy="3270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US" altLang="zh-CN" sz="1875" dirty="0">
                <a:solidFill>
                  <a:srgbClr val="000000"/>
                </a:solidFill>
                <a:latin typeface="+mj-lt"/>
                <a:ea typeface="SimHei" panose="02010609060101010101" pitchFamily="49" charset="-122"/>
                <a:sym typeface="Helvetica"/>
              </a:rPr>
              <a:t>offline</a:t>
            </a:r>
            <a:endParaRPr lang="zh-CN" altLang="en-US" sz="1875" dirty="0">
              <a:solidFill>
                <a:srgbClr val="000000"/>
              </a:solidFill>
              <a:latin typeface="+mj-lt"/>
              <a:ea typeface="SimHei" panose="02010609060101010101" pitchFamily="49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616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ea typeface="Heiti SC Light"/>
                <a:cs typeface="Heiti SC Light"/>
              </a:rPr>
              <a:t>Hadoop Ecosystem Overview</a:t>
            </a:r>
            <a:r>
              <a:rPr kumimoji="1" lang="zh-CN" altLang="en-US" dirty="0">
                <a:ea typeface="Heiti SC Light"/>
                <a:cs typeface="Heiti SC Light"/>
              </a:rPr>
              <a:t>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5B2BF4-ED56-614B-8444-80110083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91" y="920334"/>
            <a:ext cx="6429620" cy="53260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A168C7-B118-8942-B5F6-6833A20E0719}"/>
              </a:ext>
            </a:extLst>
          </p:cNvPr>
          <p:cNvSpPr/>
          <p:nvPr/>
        </p:nvSpPr>
        <p:spPr>
          <a:xfrm>
            <a:off x="290245" y="6403839"/>
            <a:ext cx="8853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*</a:t>
            </a:r>
            <a:r>
              <a:rPr lang="en-US" altLang="zh-CN" sz="1600" dirty="0"/>
              <a:t>Picture</a:t>
            </a:r>
            <a:r>
              <a:rPr lang="zh-CN" altLang="en-US" sz="1600" dirty="0"/>
              <a:t> </a:t>
            </a:r>
            <a:r>
              <a:rPr lang="en-US" altLang="zh-CN" sz="1600" dirty="0"/>
              <a:t>from:</a:t>
            </a:r>
            <a:r>
              <a:rPr lang="zh-CN" altLang="en-US" sz="1600" dirty="0"/>
              <a:t>https://www.cloudera.com/products/open-source/apache-hadoop.html</a:t>
            </a:r>
          </a:p>
        </p:txBody>
      </p:sp>
    </p:spTree>
    <p:extLst>
      <p:ext uri="{BB962C8B-B14F-4D97-AF65-F5344CB8AC3E}">
        <p14:creationId xmlns:p14="http://schemas.microsoft.com/office/powerpoint/2010/main" val="484072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293C1-CE2F-8240-B7F3-72BD5A60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Syllabus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A6D129-7B2D-8A44-B301-8F410A90C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93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Prerequisite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Programming</a:t>
            </a:r>
          </a:p>
          <a:p>
            <a:pPr lvl="1"/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Python</a:t>
            </a:r>
          </a:p>
          <a:p>
            <a:pPr lvl="2"/>
            <a:r>
              <a:rPr kumimoji="1" lang="en-US" altLang="zh-CN" dirty="0"/>
              <a:t>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hands-on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course.</a:t>
            </a:r>
            <a:r>
              <a:rPr kumimoji="1" lang="zh-CN" altLang="en-US" dirty="0"/>
              <a:t> </a:t>
            </a:r>
            <a:r>
              <a:rPr kumimoji="1" lang="en-US" altLang="zh-CN" dirty="0"/>
              <a:t>Quite some labs.</a:t>
            </a:r>
          </a:p>
          <a:p>
            <a:pPr lvl="2"/>
            <a:r>
              <a:rPr kumimoji="1" lang="en-US" altLang="zh-CN" dirty="0"/>
              <a:t>Although 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 difficult,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comfortable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BFS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</a:t>
            </a:r>
          </a:p>
          <a:p>
            <a:r>
              <a:rPr kumimoji="1" lang="en-US" altLang="zh-CN" dirty="0"/>
              <a:t>Computer architecture and operating systems</a:t>
            </a:r>
          </a:p>
          <a:p>
            <a:pPr lvl="1"/>
            <a:r>
              <a:rPr kumimoji="1" lang="en-US" altLang="zh-CN" dirty="0"/>
              <a:t>A plus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performance.</a:t>
            </a:r>
          </a:p>
          <a:p>
            <a:pPr lvl="1"/>
            <a:r>
              <a:rPr kumimoji="1" lang="en-US" altLang="zh-CN" dirty="0"/>
              <a:t>Will introduce some basic concepts that is useful to understand the big data systems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349167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E5698-06DD-EE4B-807E-D971AE4D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 and 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91B9F-78D8-2F47-B0AA-8F4E994F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303196" cy="45259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Chen </a:t>
            </a:r>
            <a:r>
              <a:rPr kumimoji="1" lang="en-US" altLang="zh-CN" dirty="0" err="1"/>
              <a:t>Wenguang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Professor , Department of Computer Science</a:t>
            </a:r>
          </a:p>
          <a:p>
            <a:pPr lvl="1"/>
            <a:r>
              <a:rPr kumimoji="1" lang="en-US" altLang="zh-CN" dirty="0" err="1"/>
              <a:t>cwg@tsinghua.edu.cn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TA</a:t>
            </a:r>
          </a:p>
          <a:p>
            <a:pPr lvl="1"/>
            <a:r>
              <a:rPr kumimoji="1" lang="en-US" altLang="zh-CN" dirty="0" err="1"/>
              <a:t>Yunyi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Chen</a:t>
            </a:r>
            <a:r>
              <a:rPr kumimoji="1" lang="en-US" altLang="zh-CN" sz="2000" dirty="0"/>
              <a:t>(yy-chen19@mails.tsinghua.edu.cn)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C91D5D-4EF5-2F45-B047-8644622D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96" y="1314896"/>
            <a:ext cx="1945782" cy="29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4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structure(Tsinghua Campus)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Assignment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labs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lecturer</a:t>
            </a:r>
          </a:p>
          <a:p>
            <a:pPr lvl="1"/>
            <a:r>
              <a:rPr kumimoji="1" lang="en-US" altLang="zh-CN" dirty="0"/>
              <a:t>70 points</a:t>
            </a:r>
          </a:p>
          <a:p>
            <a:pPr lvl="1"/>
            <a:r>
              <a:rPr kumimoji="1" lang="en-US" altLang="zh-CN" dirty="0"/>
              <a:t>Labs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 take 2-4 hours 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</a:p>
          <a:p>
            <a:pPr lvl="2"/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MapReduce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</a:p>
          <a:p>
            <a:r>
              <a:rPr kumimoji="1" lang="en-US" altLang="zh-CN" dirty="0"/>
              <a:t>Final exam </a:t>
            </a:r>
          </a:p>
          <a:p>
            <a:pPr lvl="1"/>
            <a:r>
              <a:rPr kumimoji="1" lang="en-US" altLang="zh-CN" dirty="0"/>
              <a:t>30 points</a:t>
            </a:r>
          </a:p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Projects(Optional and extra)</a:t>
            </a:r>
          </a:p>
          <a:p>
            <a:pPr lvl="1"/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5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Course structure(Global online)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Assignment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labs</a:t>
            </a:r>
            <a:r>
              <a:rPr kumimoji="1" lang="zh-CN" altLang="en-US" dirty="0"/>
              <a:t> </a:t>
            </a:r>
            <a:r>
              <a:rPr kumimoji="1" lang="en-US" altLang="zh-CN" dirty="0"/>
              <a:t>after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lecturer</a:t>
            </a:r>
          </a:p>
          <a:p>
            <a:pPr lvl="1"/>
            <a:r>
              <a:rPr kumimoji="1" lang="en-US" altLang="zh-CN" dirty="0"/>
              <a:t>100 points</a:t>
            </a:r>
          </a:p>
          <a:p>
            <a:pPr lvl="1"/>
            <a:r>
              <a:rPr kumimoji="1" lang="en-US" altLang="zh-CN" dirty="0"/>
              <a:t>Labs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 take 2-4 hours 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week,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</a:p>
          <a:p>
            <a:pPr lvl="2"/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MapReduce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</a:p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Projects(Optional and extra)</a:t>
            </a:r>
          </a:p>
          <a:p>
            <a:pPr lvl="1"/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98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topics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 : Parallel Programming(2 weeks)</a:t>
            </a:r>
          </a:p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II : Big Data Storage and Processing(7 weeks)</a:t>
            </a:r>
          </a:p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III : Extended topics(4 weeks)</a:t>
            </a:r>
          </a:p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IV(optional) </a:t>
            </a:r>
          </a:p>
          <a:p>
            <a:pPr lvl="1"/>
            <a:r>
              <a:rPr kumimoji="1" lang="en-US" altLang="zh-CN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6867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 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882" y="1601694"/>
            <a:ext cx="8402918" cy="4525963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kumimoji="1" lang="en-US" altLang="zh-CN" sz="3200" dirty="0"/>
              <a:t>Principles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of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parallel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distributed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computing</a:t>
            </a:r>
          </a:p>
          <a:p>
            <a:pPr lvl="1"/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</a:p>
          <a:p>
            <a:pPr lvl="2"/>
            <a:r>
              <a:rPr kumimoji="1" lang="en-US" altLang="zh-CN" dirty="0"/>
              <a:t>Parallelism,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(W1)</a:t>
            </a:r>
          </a:p>
          <a:p>
            <a:pPr lvl="2"/>
            <a:r>
              <a:rPr kumimoji="1" lang="en-US" altLang="zh-CN" dirty="0"/>
              <a:t>Traditional parallel programming paradigm(W2)</a:t>
            </a:r>
          </a:p>
          <a:p>
            <a:pPr lvl="3"/>
            <a:r>
              <a:rPr kumimoji="1" lang="en-US" altLang="zh-CN" dirty="0"/>
              <a:t>Threads, MPI ,OpenMP</a:t>
            </a:r>
          </a:p>
        </p:txBody>
      </p:sp>
    </p:spTree>
    <p:extLst>
      <p:ext uri="{BB962C8B-B14F-4D97-AF65-F5344CB8AC3E}">
        <p14:creationId xmlns:p14="http://schemas.microsoft.com/office/powerpoint/2010/main" val="82091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 lvl="1"/>
            <a:r>
              <a:rPr kumimoji="1" lang="en-US" altLang="zh-CN" dirty="0"/>
              <a:t>HDFS(W3)</a:t>
            </a:r>
          </a:p>
          <a:p>
            <a:r>
              <a:rPr kumimoji="1" lang="en-US" altLang="zh-CN" dirty="0"/>
              <a:t>Processing Big data</a:t>
            </a:r>
          </a:p>
          <a:p>
            <a:pPr lvl="1"/>
            <a:r>
              <a:rPr kumimoji="1" lang="en-US" altLang="zh-CN" dirty="0"/>
              <a:t>Hadoop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MapReduce</a:t>
            </a:r>
            <a:r>
              <a:rPr kumimoji="1" lang="zh-CN" altLang="zh-CN" dirty="0"/>
              <a:t> </a:t>
            </a:r>
            <a:r>
              <a:rPr kumimoji="1" lang="en-US" altLang="zh-CN" dirty="0"/>
              <a:t>(W4)</a:t>
            </a:r>
          </a:p>
          <a:p>
            <a:pPr lvl="1"/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computing: Spark(W5,W6)</a:t>
            </a:r>
          </a:p>
          <a:p>
            <a:pPr lvl="1"/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queue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(W7,W8)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framework(W9,W10)</a:t>
            </a:r>
          </a:p>
        </p:txBody>
      </p:sp>
    </p:spTree>
    <p:extLst>
      <p:ext uri="{BB962C8B-B14F-4D97-AF65-F5344CB8AC3E}">
        <p14:creationId xmlns:p14="http://schemas.microsoft.com/office/powerpoint/2010/main" val="3835524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 III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Extended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subjects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learning(W11)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Networks(W12)</a:t>
            </a:r>
            <a:endParaRPr kumimoji="1" lang="zh-CN" altLang="en-US" dirty="0"/>
          </a:p>
          <a:p>
            <a:pPr lvl="1"/>
            <a:r>
              <a:rPr kumimoji="1" lang="en" altLang="zh-CN" dirty="0"/>
              <a:t>Federated Machine Learning and MPCs</a:t>
            </a:r>
            <a:r>
              <a:rPr kumimoji="1" lang="en-US" altLang="zh-CN" dirty="0"/>
              <a:t>(W13)</a:t>
            </a:r>
          </a:p>
          <a:p>
            <a:pPr lvl="1"/>
            <a:r>
              <a:rPr kumimoji="1" lang="en-US" altLang="zh-CN" dirty="0"/>
              <a:t>Block chain(W14)</a:t>
            </a:r>
          </a:p>
        </p:txBody>
      </p:sp>
    </p:spTree>
    <p:extLst>
      <p:ext uri="{BB962C8B-B14F-4D97-AF65-F5344CB8AC3E}">
        <p14:creationId xmlns:p14="http://schemas.microsoft.com/office/powerpoint/2010/main" val="41051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IV(Optional)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module 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 optimization extension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</a:p>
          <a:p>
            <a:pPr lvl="1"/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SparkSQL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provided,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</a:p>
          <a:p>
            <a:pPr lvl="1"/>
            <a:r>
              <a:rPr kumimoji="1" lang="en-US" altLang="zh-CN" dirty="0"/>
              <a:t>Name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projects</a:t>
            </a:r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2176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3.1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74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040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Volume</a:t>
            </a:r>
            <a:r>
              <a:rPr kumimoji="1" lang="zh-CN" altLang="en-US" dirty="0"/>
              <a:t> </a:t>
            </a:r>
            <a:r>
              <a:rPr kumimoji="1" lang="zh-CN" altLang="en-US" dirty="0">
                <a:sym typeface="Wingdings"/>
              </a:rPr>
              <a:t> </a:t>
            </a:r>
            <a:r>
              <a:rPr kumimoji="1" lang="en-US" altLang="zh-CN" dirty="0">
                <a:sym typeface="Wingdings"/>
              </a:rPr>
              <a:t>More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memory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and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I/O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bandwidth</a:t>
            </a:r>
            <a:endParaRPr kumimoji="1" lang="zh-CN" altLang="en-US" dirty="0">
              <a:sym typeface="Wingdings"/>
            </a:endParaRPr>
          </a:p>
          <a:p>
            <a:r>
              <a:rPr kumimoji="1" lang="en-US" altLang="zh-CN" dirty="0">
                <a:sym typeface="Wingdings"/>
              </a:rPr>
              <a:t>Velocity</a:t>
            </a:r>
            <a:r>
              <a:rPr kumimoji="1" lang="zh-CN" altLang="en-US" dirty="0">
                <a:sym typeface="Wingdings"/>
              </a:rPr>
              <a:t>  </a:t>
            </a:r>
            <a:r>
              <a:rPr kumimoji="1" lang="en-US" altLang="zh-CN" dirty="0">
                <a:sym typeface="Wingdings"/>
              </a:rPr>
              <a:t>Fast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processing</a:t>
            </a:r>
            <a:endParaRPr kumimoji="1" lang="zh-CN" altLang="en-US" dirty="0">
              <a:sym typeface="Wingdings"/>
            </a:endParaRPr>
          </a:p>
          <a:p>
            <a:r>
              <a:rPr kumimoji="1" lang="en-US" altLang="zh-CN" dirty="0">
                <a:sym typeface="Wingdings"/>
              </a:rPr>
              <a:t>Variety</a:t>
            </a:r>
            <a:r>
              <a:rPr kumimoji="1" lang="zh-CN" altLang="en-US" dirty="0">
                <a:sym typeface="Wingdings"/>
              </a:rPr>
              <a:t>  </a:t>
            </a:r>
            <a:r>
              <a:rPr kumimoji="1" lang="en-US" altLang="zh-CN" dirty="0">
                <a:sym typeface="Wingdings"/>
              </a:rPr>
              <a:t>More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computing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paradigms</a:t>
            </a:r>
            <a:endParaRPr kumimoji="1" lang="zh-CN" altLang="en-US" dirty="0">
              <a:sym typeface="Wingdings"/>
            </a:endParaRPr>
          </a:p>
          <a:p>
            <a:endParaRPr kumimoji="1" lang="zh-CN" altLang="en-US" dirty="0">
              <a:sym typeface="Wingdings"/>
            </a:endParaRPr>
          </a:p>
          <a:p>
            <a:r>
              <a:rPr kumimoji="1" lang="en-US" altLang="zh-CN" dirty="0">
                <a:sym typeface="Wingdings"/>
              </a:rPr>
              <a:t>Parallel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computing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are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used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to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attack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the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Volume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and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Velocity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at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the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same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en-US" altLang="zh-CN" dirty="0">
                <a:sym typeface="Wingdings"/>
              </a:rPr>
              <a:t>time</a:t>
            </a:r>
            <a:endParaRPr kumimoji="1" lang="zh-CN" altLang="en-US" dirty="0">
              <a:sym typeface="Wingdings"/>
            </a:endParaRPr>
          </a:p>
          <a:p>
            <a:endParaRPr kumimoji="1" lang="zh-CN" alt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9206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7957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Impact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0957"/>
            <a:ext cx="8229600" cy="5597043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</a:p>
          <a:p>
            <a:pPr lvl="1"/>
            <a:r>
              <a:rPr kumimoji="1" lang="en-US" altLang="zh-CN" dirty="0"/>
              <a:t>But,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 performance?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response time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or </a:t>
            </a:r>
            <a:r>
              <a:rPr kumimoji="1" lang="en-US" altLang="zh-CN" dirty="0">
                <a:solidFill>
                  <a:srgbClr val="FF0000"/>
                </a:solidFill>
              </a:rPr>
              <a:t>throughput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64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integer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  <a:r>
              <a:rPr kumimoji="1" lang="zh-CN" altLang="en-US" dirty="0"/>
              <a:t> </a:t>
            </a:r>
            <a:r>
              <a:rPr kumimoji="1" lang="en-US" altLang="zh-CN" dirty="0"/>
              <a:t>1s,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/s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0.4</a:t>
            </a:r>
            <a:r>
              <a:rPr kumimoji="1" lang="zh-CN" altLang="en-US" dirty="0"/>
              <a:t> </a:t>
            </a:r>
            <a:r>
              <a:rPr kumimoji="1" lang="en-US" altLang="zh-CN" dirty="0"/>
              <a:t>s(Please note typically sublinear speedup due to the overhead introduced by parallel </a:t>
            </a:r>
            <a:r>
              <a:rPr kumimoji="1" lang="en-US" altLang="zh-CN" dirty="0" err="1"/>
              <a:t>verison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0.4s,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2.5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number/s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cores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Response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  <a:r>
              <a:rPr kumimoji="1" lang="zh-CN" altLang="en-US" dirty="0"/>
              <a:t> </a:t>
            </a:r>
            <a:r>
              <a:rPr kumimoji="1" lang="en-US" altLang="zh-CN" dirty="0"/>
              <a:t>1s,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throughput: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billion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number/s</a:t>
            </a:r>
            <a:r>
              <a:rPr kumimoji="1" lang="zh-CN" altLang="en-US" dirty="0"/>
              <a:t> </a:t>
            </a:r>
          </a:p>
          <a:p>
            <a:r>
              <a:rPr kumimoji="1" lang="en-US" altLang="zh-CN" dirty="0"/>
              <a:t>Parallelism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response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</a:p>
          <a:p>
            <a:pPr lvl="2"/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</a:p>
          <a:p>
            <a:pPr lvl="2"/>
            <a:r>
              <a:rPr kumimoji="1" lang="zh-CN" altLang="en-US" dirty="0"/>
              <a:t> </a:t>
            </a:r>
            <a:r>
              <a:rPr kumimoji="1" lang="en-US" altLang="zh-CN" dirty="0"/>
              <a:t>Imperfect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execution(later)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</a:p>
          <a:p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performance?</a:t>
            </a:r>
          </a:p>
        </p:txBody>
      </p:sp>
    </p:spTree>
    <p:extLst>
      <p:ext uri="{BB962C8B-B14F-4D97-AF65-F5344CB8AC3E}">
        <p14:creationId xmlns:p14="http://schemas.microsoft.com/office/powerpoint/2010/main" val="405251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293C1-CE2F-8240-B7F3-72BD5A603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A6D129-7B2D-8A44-B301-8F410A90C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41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F6AAD-E464-334A-7334-DA703291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graphicFrame>
        <p:nvGraphicFramePr>
          <p:cNvPr id="6" name="Group 44">
            <a:extLst>
              <a:ext uri="{FF2B5EF4-FFF2-40B4-BE49-F238E27FC236}">
                <a16:creationId xmlns:a16="http://schemas.microsoft.com/office/drawing/2014/main" id="{96F1E8A5-46BF-E3EB-9B1E-2DA0806A7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60760"/>
              </p:ext>
            </p:extLst>
          </p:nvPr>
        </p:nvGraphicFramePr>
        <p:xfrm>
          <a:off x="1132725" y="2876480"/>
          <a:ext cx="7055779" cy="2640013"/>
        </p:xfrm>
        <a:graphic>
          <a:graphicData uri="http://schemas.openxmlformats.org/drawingml/2006/table">
            <a:tbl>
              <a:tblPr/>
              <a:tblGrid>
                <a:gridCol w="2013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02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Washington - Paris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mph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capacity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Boeing 747</a:t>
                      </a: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6.5 hour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610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470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Concord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3 hour</a:t>
                      </a:r>
                      <a:endParaRPr kumimoji="1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1350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charset="0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132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AA01618-D2E9-458D-D1FC-306A06323E02}"/>
              </a:ext>
            </a:extLst>
          </p:cNvPr>
          <p:cNvSpPr txBox="1"/>
          <p:nvPr/>
        </p:nvSpPr>
        <p:spPr>
          <a:xfrm>
            <a:off x="1227762" y="1417638"/>
            <a:ext cx="69607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Improve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performance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data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processing</a:t>
            </a:r>
          </a:p>
          <a:p>
            <a:pPr lvl="1"/>
            <a:r>
              <a:rPr kumimoji="1" lang="en-US" altLang="zh-CN" sz="2800" dirty="0"/>
              <a:t>But,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which performance?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response time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/>
              <a:t>or </a:t>
            </a:r>
            <a:r>
              <a:rPr kumimoji="1" lang="en-US" altLang="zh-CN" sz="2800" dirty="0">
                <a:solidFill>
                  <a:srgbClr val="FF0000"/>
                </a:solidFill>
              </a:rPr>
              <a:t>throughput</a:t>
            </a:r>
            <a:r>
              <a:rPr kumimoji="1" lang="en-US" altLang="zh-CN" sz="2800" dirty="0"/>
              <a:t>?</a:t>
            </a:r>
            <a:endParaRPr kumimoji="1"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A292EE-7260-0527-CFB6-FCFBD49309CB}"/>
              </a:ext>
            </a:extLst>
          </p:cNvPr>
          <p:cNvSpPr txBox="1"/>
          <p:nvPr/>
        </p:nvSpPr>
        <p:spPr>
          <a:xfrm>
            <a:off x="246580" y="5835722"/>
            <a:ext cx="8440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The time for a </a:t>
            </a:r>
            <a:r>
              <a:rPr kumimoji="1" lang="en-US" altLang="zh-CN" sz="2400" dirty="0">
                <a:solidFill>
                  <a:srgbClr val="FF0000"/>
                </a:solidFill>
              </a:rPr>
              <a:t>single</a:t>
            </a:r>
            <a:r>
              <a:rPr kumimoji="1" lang="en-US" altLang="zh-CN" sz="2400" dirty="0"/>
              <a:t> passenger to travel : </a:t>
            </a:r>
            <a:r>
              <a:rPr kumimoji="1" lang="en-US" altLang="zh-CN" sz="2400" dirty="0">
                <a:solidFill>
                  <a:srgbClr val="FF0000"/>
                </a:solidFill>
              </a:rPr>
              <a:t>response time ( latency)</a:t>
            </a:r>
          </a:p>
          <a:p>
            <a:r>
              <a:rPr kumimoji="1" lang="en-US" altLang="zh-CN" sz="2400" dirty="0"/>
              <a:t>The number of passengers delivered in a day</a:t>
            </a:r>
            <a:r>
              <a:rPr kumimoji="1" lang="en-US" altLang="zh-CN" sz="2400" dirty="0">
                <a:solidFill>
                  <a:srgbClr val="FF0000"/>
                </a:solidFill>
              </a:rPr>
              <a:t>: throughput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CCA0D-9C9B-5C36-629E-BC21A702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41DAA4-D89E-E2DC-C7C1-0F39A35C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Parallelism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response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</a:p>
          <a:p>
            <a:pPr lvl="2"/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</a:p>
          <a:p>
            <a:pPr lvl="2"/>
            <a:r>
              <a:rPr kumimoji="1" lang="zh-CN" altLang="en-US" dirty="0"/>
              <a:t> </a:t>
            </a:r>
            <a:r>
              <a:rPr kumimoji="1" lang="en-US" altLang="zh-CN" dirty="0"/>
              <a:t>Imperfect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execution(later)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resources</a:t>
            </a:r>
          </a:p>
          <a:p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616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"/>
            <a:ext cx="7399338" cy="60007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Power and heat blocks frequency</a:t>
            </a:r>
          </a:p>
        </p:txBody>
      </p:sp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311220" y="780212"/>
            <a:ext cx="8382000" cy="231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Power and heat pressures</a:t>
            </a:r>
          </a:p>
          <a:p>
            <a:pPr marL="660400" lvl="1" indent="-203200"/>
            <a:r>
              <a:rPr lang="en-US" altLang="zh-CN" dirty="0">
                <a:latin typeface="+mj-lt"/>
              </a:rPr>
              <a:t>            </a:t>
            </a:r>
            <a:r>
              <a:rPr lang="en-US" altLang="zh-CN" b="0" dirty="0">
                <a:solidFill>
                  <a:schemeClr val="tx1"/>
                </a:solidFill>
                <a:latin typeface="+mj-lt"/>
              </a:rPr>
              <a:t>Total Power = </a:t>
            </a:r>
            <a:r>
              <a:rPr lang="en-US" altLang="zh-CN" b="0" dirty="0">
                <a:solidFill>
                  <a:srgbClr val="A50510"/>
                </a:solidFill>
                <a:latin typeface="+mj-lt"/>
              </a:rPr>
              <a:t>V</a:t>
            </a:r>
            <a:r>
              <a:rPr lang="en-US" altLang="zh-CN" b="0" baseline="30000" dirty="0">
                <a:solidFill>
                  <a:srgbClr val="A50510"/>
                </a:solidFill>
                <a:latin typeface="+mj-lt"/>
              </a:rPr>
              <a:t>2</a:t>
            </a:r>
            <a:r>
              <a:rPr lang="en-US" altLang="zh-CN" b="0" dirty="0">
                <a:solidFill>
                  <a:srgbClr val="A50510"/>
                </a:solidFill>
                <a:latin typeface="+mj-lt"/>
              </a:rPr>
              <a:t> * f * C</a:t>
            </a:r>
            <a:r>
              <a:rPr lang="en-US" altLang="zh-CN" b="0" dirty="0">
                <a:solidFill>
                  <a:schemeClr val="tx1"/>
                </a:solidFill>
                <a:latin typeface="+mj-lt"/>
              </a:rPr>
              <a:t>  + </a:t>
            </a:r>
            <a:r>
              <a:rPr lang="en-US" altLang="zh-CN" b="0" dirty="0">
                <a:solidFill>
                  <a:schemeClr val="hlink"/>
                </a:solidFill>
                <a:latin typeface="+mj-lt"/>
              </a:rPr>
              <a:t>V * </a:t>
            </a:r>
            <a:r>
              <a:rPr lang="en-US" altLang="zh-CN" b="0" dirty="0" err="1">
                <a:solidFill>
                  <a:schemeClr val="hlink"/>
                </a:solidFill>
                <a:latin typeface="+mj-lt"/>
              </a:rPr>
              <a:t>I</a:t>
            </a:r>
            <a:r>
              <a:rPr lang="en-US" altLang="zh-CN" sz="1200" b="0" dirty="0" err="1">
                <a:solidFill>
                  <a:schemeClr val="hlink"/>
                </a:solidFill>
                <a:latin typeface="+mj-lt"/>
              </a:rPr>
              <a:t>leakage</a:t>
            </a:r>
            <a:endParaRPr lang="en-US" altLang="zh-CN" sz="1200" b="0" dirty="0">
              <a:solidFill>
                <a:schemeClr val="hlink"/>
              </a:solidFill>
              <a:latin typeface="+mj-lt"/>
            </a:endParaRPr>
          </a:p>
          <a:p>
            <a:pPr marL="660400" lvl="1" indent="-203200"/>
            <a:r>
              <a:rPr lang="en-US" altLang="zh-CN" b="0" dirty="0">
                <a:solidFill>
                  <a:schemeClr val="hlink"/>
                </a:solidFill>
                <a:latin typeface="+mj-lt"/>
              </a:rPr>
              <a:t>                                 </a:t>
            </a:r>
            <a:r>
              <a:rPr lang="en-US" altLang="zh-CN" b="0" dirty="0">
                <a:solidFill>
                  <a:srgbClr val="A50510"/>
                </a:solidFill>
                <a:latin typeface="+mj-lt"/>
              </a:rPr>
              <a:t>active power</a:t>
            </a:r>
            <a:r>
              <a:rPr lang="en-US" altLang="zh-CN" b="0" dirty="0">
                <a:solidFill>
                  <a:schemeClr val="hlink"/>
                </a:solidFill>
                <a:latin typeface="+mj-lt"/>
              </a:rPr>
              <a:t>  passive power</a:t>
            </a:r>
            <a:endParaRPr lang="en-US" altLang="zh-CN" b="0" dirty="0">
              <a:solidFill>
                <a:schemeClr val="tx1"/>
              </a:solidFill>
              <a:latin typeface="+mj-lt"/>
            </a:endParaRP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V is proportional to f at high frequency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So power is roughly proportional to f</a:t>
            </a:r>
            <a:r>
              <a:rPr lang="en-US" altLang="zh-CN" sz="3200" baseline="30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 ~ f</a:t>
            </a:r>
            <a:r>
              <a:rPr lang="en-US" altLang="zh-CN" sz="3200" baseline="30000" dirty="0">
                <a:solidFill>
                  <a:schemeClr val="tx1"/>
                </a:solidFill>
                <a:latin typeface="+mj-lt"/>
              </a:rPr>
              <a:t>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89" y="3092165"/>
            <a:ext cx="6427094" cy="36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6213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14049"/>
            <a:ext cx="8072438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Moore’s</a:t>
            </a:r>
            <a:r>
              <a:rPr lang="zh-CN" altLang="en-US" sz="4000" dirty="0">
                <a:solidFill>
                  <a:srgbClr val="04289D"/>
                </a:solidFill>
                <a:cs typeface="Times New Roman" charset="0"/>
              </a:rPr>
              <a:t> </a:t>
            </a:r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law</a:t>
            </a:r>
            <a:r>
              <a:rPr lang="zh-CN" altLang="en-US" sz="4000" dirty="0">
                <a:solidFill>
                  <a:srgbClr val="04289D"/>
                </a:solidFill>
                <a:cs typeface="Times New Roman" charset="0"/>
              </a:rPr>
              <a:t> </a:t>
            </a:r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gives</a:t>
            </a:r>
            <a:r>
              <a:rPr lang="zh-CN" altLang="en-US" sz="4000" dirty="0">
                <a:solidFill>
                  <a:srgbClr val="04289D"/>
                </a:solidFill>
                <a:cs typeface="Times New Roman" charset="0"/>
              </a:rPr>
              <a:t> </a:t>
            </a:r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more</a:t>
            </a:r>
            <a:r>
              <a:rPr lang="zh-CN" altLang="en-US" sz="4000" dirty="0">
                <a:solidFill>
                  <a:srgbClr val="04289D"/>
                </a:solidFill>
                <a:cs typeface="Times New Roman" charset="0"/>
              </a:rPr>
              <a:t> </a:t>
            </a:r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transistors</a:t>
            </a: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685800" y="895074"/>
            <a:ext cx="8085138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Will Moore’s law still hold?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More transistors on chip each year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But the free frequency lunch is over</a:t>
            </a:r>
          </a:p>
          <a:p>
            <a:pPr marL="660400" lvl="1" indent="-203200">
              <a:spcBef>
                <a:spcPct val="15000"/>
              </a:spcBef>
              <a:buSzPct val="100000"/>
            </a:pPr>
            <a:endParaRPr lang="en-US" altLang="zh-C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092174"/>
            <a:ext cx="6503988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425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First order estimation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26035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Assumption</a:t>
            </a:r>
          </a:p>
          <a:p>
            <a:pPr marL="71755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Program can be perfectly parallelized</a:t>
            </a:r>
          </a:p>
          <a:p>
            <a:pPr marL="71755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Fixed power budget</a:t>
            </a:r>
            <a:endParaRPr lang="zh-CN" altLang="en-US" sz="3600" dirty="0"/>
          </a:p>
          <a:p>
            <a:pPr marL="71755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Total</a:t>
            </a:r>
            <a:r>
              <a:rPr lang="zh-CN" altLang="en-US" sz="3600" dirty="0"/>
              <a:t> </a:t>
            </a:r>
            <a:r>
              <a:rPr lang="en-US" altLang="zh-CN" sz="3600" dirty="0"/>
              <a:t>power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proportional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square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</a:p>
          <a:p>
            <a:pPr marL="1117600" lvl="2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/>
              <a:t>Assume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independent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transistors</a:t>
            </a:r>
            <a:endParaRPr lang="zh-CN" altLang="en-US" sz="3200" dirty="0"/>
          </a:p>
          <a:p>
            <a:pPr marL="71755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proportional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frequency</a:t>
            </a:r>
          </a:p>
          <a:p>
            <a:pPr marL="26035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 If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program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single</a:t>
            </a:r>
            <a:r>
              <a:rPr lang="zh-CN" altLang="en-US" sz="3600" dirty="0"/>
              <a:t> </a:t>
            </a:r>
            <a:r>
              <a:rPr lang="en-US" altLang="zh-CN" sz="3600" dirty="0"/>
              <a:t>core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1</a:t>
            </a:r>
            <a:r>
              <a:rPr lang="zh-CN" altLang="en-US" sz="3600" dirty="0"/>
              <a:t> </a:t>
            </a:r>
            <a:r>
              <a:rPr lang="en-US" altLang="zh-CN" sz="3600" dirty="0"/>
              <a:t>solution/s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/>
              <a:t>what is the performance of this program on a dual-core chip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power</a:t>
            </a:r>
            <a:r>
              <a:rPr lang="zh-CN" altLang="en-US" sz="3200" dirty="0"/>
              <a:t> </a:t>
            </a:r>
            <a:r>
              <a:rPr lang="en-US" altLang="zh-CN" sz="3200" dirty="0"/>
              <a:t>budget?(assume</a:t>
            </a:r>
            <a:r>
              <a:rPr lang="zh-CN" altLang="en-US" sz="3200" dirty="0"/>
              <a:t> </a:t>
            </a:r>
            <a:r>
              <a:rPr lang="en-US" altLang="zh-CN" sz="3200" dirty="0"/>
              <a:t>perfect</a:t>
            </a:r>
            <a:r>
              <a:rPr lang="zh-CN" altLang="en-US" sz="3200" dirty="0"/>
              <a:t> </a:t>
            </a:r>
            <a:r>
              <a:rPr lang="en-US" altLang="zh-CN" sz="3200" dirty="0"/>
              <a:t>parallelization)</a:t>
            </a:r>
            <a:endParaRPr lang="en-US" altLang="zh-CN" sz="3200" baseline="30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712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cf</a:t>
                </a:r>
                <a:r>
                  <a:rPr kumimoji="1" lang="en-US" altLang="zh-CN" baseline="-25000" dirty="0"/>
                  <a:t>1</a:t>
                </a:r>
                <a:r>
                  <a:rPr kumimoji="1" lang="en-US" altLang="zh-CN" baseline="30000" dirty="0"/>
                  <a:t>2</a:t>
                </a:r>
                <a:endParaRPr kumimoji="1" lang="zh-CN" altLang="en-US" baseline="30000" dirty="0"/>
              </a:p>
              <a:p>
                <a:pPr marL="0" indent="0">
                  <a:buNone/>
                </a:pPr>
                <a:endParaRPr kumimoji="1" lang="zh-CN" altLang="en-US" baseline="30000" dirty="0"/>
              </a:p>
              <a:p>
                <a:pPr marL="0" indent="0">
                  <a:buNone/>
                </a:pPr>
                <a:r>
                  <a:rPr kumimoji="1" lang="en-US" altLang="zh-CN" dirty="0"/>
                  <a:t>P/2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cf</a:t>
                </a:r>
                <a:r>
                  <a:rPr kumimoji="1" lang="en-US" altLang="zh-CN" baseline="-25000" dirty="0"/>
                  <a:t>2</a:t>
                </a:r>
                <a:r>
                  <a:rPr kumimoji="1" lang="en-US" altLang="zh-CN" baseline="30000" dirty="0"/>
                  <a:t>2</a:t>
                </a:r>
              </a:p>
              <a:p>
                <a:pPr marL="0" indent="0">
                  <a:buNone/>
                </a:pPr>
                <a:endParaRPr kumimoji="1" lang="en-US" altLang="zh-CN" baseline="30000" dirty="0"/>
              </a:p>
              <a:p>
                <a:pPr marL="0" indent="0">
                  <a:buNone/>
                </a:pPr>
                <a:r>
                  <a:rPr kumimoji="1" lang="en-US" altLang="zh-CN" dirty="0"/>
                  <a:t>f</a:t>
                </a:r>
                <a:r>
                  <a:rPr kumimoji="1" lang="en-US" altLang="zh-CN" baseline="-25000" dirty="0"/>
                  <a:t>2</a:t>
                </a:r>
                <a:r>
                  <a:rPr kumimoji="1" lang="zh-CN" altLang="en-US" baseline="30000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</a:t>
                </a:r>
                <a:r>
                  <a:rPr kumimoji="1" lang="en-US" altLang="zh-CN" baseline="-25000" dirty="0"/>
                  <a:t>1</a:t>
                </a:r>
                <a:r>
                  <a:rPr kumimoji="1" lang="en-US" altLang="zh-CN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Dual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throughput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f2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en-US" altLang="zh-CN" dirty="0"/>
                  <a:t>f1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solutions/s</a:t>
                </a:r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same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power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budget,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cores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achieve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speedup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response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time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throughput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	with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perfect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parallelization</a:t>
                </a:r>
              </a:p>
              <a:p>
                <a:pPr marL="0" indent="0">
                  <a:buNone/>
                </a:pPr>
                <a:endParaRPr kumimoji="1" lang="en-US" altLang="zh-CN" baseline="30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3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33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laws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295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30357"/>
            <a:ext cx="8229600" cy="2514601"/>
          </a:xfrm>
        </p:spPr>
        <p:txBody>
          <a:bodyPr>
            <a:normAutofit lnSpcReduction="10000"/>
          </a:bodyPr>
          <a:lstStyle/>
          <a:p>
            <a:pPr marL="26035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600" dirty="0"/>
              <a:t>Given</a:t>
            </a:r>
            <a:r>
              <a:rPr lang="zh-CN" altLang="en-US" sz="3600" dirty="0"/>
              <a:t> </a:t>
            </a:r>
            <a:r>
              <a:rPr lang="en-US" altLang="zh-CN" sz="3600" dirty="0"/>
              <a:t>N</a:t>
            </a:r>
            <a:r>
              <a:rPr lang="zh-CN" altLang="en-US" sz="3600" dirty="0"/>
              <a:t> </a:t>
            </a:r>
            <a:r>
              <a:rPr lang="en-US" altLang="zh-CN" sz="3600" dirty="0"/>
              <a:t>processors,</a:t>
            </a:r>
            <a:r>
              <a:rPr lang="zh-CN" altLang="en-US" sz="3600" dirty="0"/>
              <a:t> </a:t>
            </a:r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maximum</a:t>
            </a:r>
            <a:r>
              <a:rPr lang="zh-CN" altLang="en-US" sz="3600" dirty="0"/>
              <a:t> </a:t>
            </a:r>
            <a:r>
              <a:rPr lang="en-US" altLang="zh-CN" sz="3600" dirty="0"/>
              <a:t>speedup</a:t>
            </a:r>
            <a:r>
              <a:rPr lang="zh-CN" altLang="en-US" sz="3600" dirty="0"/>
              <a:t> </a:t>
            </a:r>
            <a:r>
              <a:rPr lang="en-US" altLang="zh-CN" sz="3600" dirty="0"/>
              <a:t>that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program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achieve</a:t>
            </a:r>
          </a:p>
          <a:p>
            <a:pPr marL="1060450" lvl="2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/>
              <a:t>Note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sequential</a:t>
            </a:r>
            <a:r>
              <a:rPr lang="zh-CN" altLang="en-US" sz="2800" dirty="0"/>
              <a:t> </a:t>
            </a:r>
            <a:r>
              <a:rPr lang="en-US" altLang="zh-CN" sz="2800" dirty="0"/>
              <a:t>sections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programs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 </a:t>
            </a:r>
            <a:r>
              <a:rPr lang="en-US" altLang="zh-CN" sz="2800" dirty="0"/>
              <a:t>examples?)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85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553325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Two laws in parallel computing(1)</a:t>
            </a:r>
          </a:p>
        </p:txBody>
      </p:sp>
      <p:sp>
        <p:nvSpPr>
          <p:cNvPr id="29698" name="Rectangle 3"/>
          <p:cNvSpPr>
            <a:spLocks noChangeArrowheads="1"/>
          </p:cNvSpPr>
          <p:nvPr/>
        </p:nvSpPr>
        <p:spPr bwMode="auto">
          <a:xfrm>
            <a:off x="673100" y="766763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>
                <a:solidFill>
                  <a:schemeClr val="tx1"/>
                </a:solidFill>
                <a:latin typeface="+mj-lt"/>
              </a:rPr>
              <a:t>Amdahl’s law</a:t>
            </a:r>
          </a:p>
          <a:p>
            <a:pPr marL="660400" lvl="1" indent="-203200"/>
            <a:r>
              <a:rPr lang="en-US" altLang="zh-CN">
                <a:solidFill>
                  <a:schemeClr val="tx1"/>
                </a:solidFill>
                <a:latin typeface="+mj-lt"/>
              </a:rPr>
              <a:t>If P is the proportion of a program that can be made parallel, the limit of speedup of whole program is bounded at</a:t>
            </a:r>
            <a:r>
              <a:rPr lang="en-US" altLang="zh-CN">
                <a:latin typeface="+mj-lt"/>
              </a:rPr>
              <a:t> 	1/(1-P)</a:t>
            </a:r>
          </a:p>
        </p:txBody>
      </p:sp>
      <p:pic>
        <p:nvPicPr>
          <p:cNvPr id="29699" name="Picture 5" descr="Amdah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128838"/>
            <a:ext cx="58769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57135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553325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Two laws in parallel computing(2)</a:t>
            </a:r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673100" y="10541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>
                <a:solidFill>
                  <a:schemeClr val="tx1"/>
                </a:solidFill>
                <a:latin typeface="+mj-lt"/>
              </a:rPr>
              <a:t>Gustafson’s law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>
                <a:solidFill>
                  <a:schemeClr val="tx1"/>
                </a:solidFill>
                <a:latin typeface="+mj-lt"/>
              </a:rPr>
              <a:t>Amdahl’s law assume the fixed problem size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>
                <a:solidFill>
                  <a:schemeClr val="tx1"/>
                </a:solidFill>
                <a:latin typeface="+mj-lt"/>
              </a:rPr>
              <a:t>If problem size can increase as the compute power increases, the speedup that can be achieved is much larger, which is </a:t>
            </a: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latin typeface="+mj-lt"/>
              </a:rPr>
              <a:t>S = a(n) + p(1-a(n))</a:t>
            </a:r>
          </a:p>
          <a:p>
            <a:pPr marL="1600200" lvl="3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latin typeface="+mj-lt"/>
              </a:rPr>
              <a:t>n, problem size</a:t>
            </a:r>
          </a:p>
          <a:p>
            <a:pPr marL="1600200" lvl="3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latin typeface="+mj-lt"/>
              </a:rPr>
              <a:t>p, number of processors</a:t>
            </a:r>
          </a:p>
          <a:p>
            <a:pPr marL="1600200" lvl="3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latin typeface="+mj-lt"/>
              </a:rPr>
              <a:t>a(n), serial portion at problem size n</a:t>
            </a: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>
                <a:solidFill>
                  <a:schemeClr val="tx1"/>
                </a:solidFill>
                <a:latin typeface="+mj-lt"/>
              </a:rPr>
              <a:t>S </a:t>
            </a:r>
            <a:r>
              <a:rPr lang="en-US" altLang="zh-CN" sz="2400">
                <a:solidFill>
                  <a:schemeClr val="tx1"/>
                </a:solidFill>
                <a:latin typeface="+mj-lt"/>
                <a:sym typeface="Wingdings" charset="0"/>
              </a:rPr>
              <a:t> p when a(n)  0</a:t>
            </a:r>
            <a:endParaRPr lang="en-US" altLang="zh-CN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304800" y="6248400"/>
            <a:ext cx="8470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+mj-lt"/>
              </a:rPr>
              <a:t>Reevaluating Amdahl's Law ,Communications of the ACM 31(5),1988. pp. 532-533</a:t>
            </a:r>
            <a:r>
              <a:rPr lang="en-US" altLang="zh-CN">
                <a:latin typeface="+mj-lt"/>
              </a:rPr>
              <a:t> </a:t>
            </a:r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71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3" y="34439"/>
            <a:ext cx="8424809" cy="5243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0"/>
          <p:cNvCxnSpPr/>
          <p:nvPr/>
        </p:nvCxnSpPr>
        <p:spPr>
          <a:xfrm rot="10800000" flipH="1">
            <a:off x="337658" y="571726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03035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4B20994-9872-9F4F-BFE6-D2F7D32CC9DB}"/>
              </a:ext>
            </a:extLst>
          </p:cNvPr>
          <p:cNvSpPr/>
          <p:nvPr/>
        </p:nvSpPr>
        <p:spPr>
          <a:xfrm>
            <a:off x="3375061" y="6515784"/>
            <a:ext cx="5553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https://medium.com/hackernoon/the-ai-hierarchy-of-needs-18f111fcc007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26B096-BA37-854A-ACB0-2A5023498F20}"/>
              </a:ext>
            </a:extLst>
          </p:cNvPr>
          <p:cNvSpPr/>
          <p:nvPr/>
        </p:nvSpPr>
        <p:spPr>
          <a:xfrm>
            <a:off x="488023" y="6454229"/>
            <a:ext cx="261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292929"/>
                </a:solidFill>
                <a:latin typeface="fell"/>
              </a:rPr>
              <a:t>The AI Hierarchy of Needs</a:t>
            </a:r>
            <a:endParaRPr lang="en" altLang="zh-CN" b="0" i="0" dirty="0">
              <a:solidFill>
                <a:srgbClr val="292929"/>
              </a:solidFill>
              <a:effectLst/>
              <a:latin typeface="fel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54B853-3EEE-144C-B3F6-F072B40E9A40}"/>
              </a:ext>
            </a:extLst>
          </p:cNvPr>
          <p:cNvSpPr txBox="1"/>
          <p:nvPr/>
        </p:nvSpPr>
        <p:spPr>
          <a:xfrm>
            <a:off x="432098" y="5684787"/>
            <a:ext cx="8279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course,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focus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lower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layers, and will touch the higher layers slightly</a:t>
            </a:r>
          </a:p>
        </p:txBody>
      </p:sp>
    </p:spTree>
    <p:extLst>
      <p:ext uri="{BB962C8B-B14F-4D97-AF65-F5344CB8AC3E}">
        <p14:creationId xmlns:p14="http://schemas.microsoft.com/office/powerpoint/2010/main" val="1617254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44463"/>
            <a:ext cx="3783013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In the real world</a:t>
            </a:r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673100" y="736287"/>
            <a:ext cx="81661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Gustafson’s law rescues parallel computing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Larger machines are still useful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Many small chips can deliver good performance when the problem size is big</a:t>
            </a: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Blue Gene/L,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Sunway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TaihuLight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More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than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10M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cores)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However, some applications do not have bigger data set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Genome alignment, social network</a:t>
            </a:r>
          </a:p>
          <a:p>
            <a:pPr marL="1117600" lvl="2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latin typeface="+mj-lt"/>
              </a:rPr>
              <a:t>What happens when fixed problem size meet Moore’s law?</a:t>
            </a:r>
            <a:endParaRPr lang="en-US" altLang="zh-CN" sz="2800" dirty="0">
              <a:solidFill>
                <a:schemeClr val="tx1"/>
              </a:solidFill>
              <a:latin typeface="+mj-lt"/>
            </a:endParaRP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Real world are mix of Amdahl’s law and Gustafson’s law</a:t>
            </a:r>
          </a:p>
        </p:txBody>
      </p:sp>
    </p:spTree>
    <p:extLst>
      <p:ext uri="{BB962C8B-B14F-4D97-AF65-F5344CB8AC3E}">
        <p14:creationId xmlns:p14="http://schemas.microsoft.com/office/powerpoint/2010/main" val="214207339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3.Principles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</a:t>
            </a:r>
            <a:r>
              <a:rPr kumimoji="1" lang="en-US" altLang="zh-CN" dirty="0"/>
              <a:t>Major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358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8426450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Major issues of Parallel Programming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673100" y="809625"/>
            <a:ext cx="7772400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Parallelism identification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Rely on developers to specify</a:t>
            </a: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May need incremental parallelization to achieve the performance target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Load balance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The completion time of a parallel program is its last thread’s completion time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Sequential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sections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can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be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viewed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as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extremely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load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imbalanced</a:t>
            </a:r>
            <a:r>
              <a:rPr lang="zh-CN" alt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sections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+mj-lt"/>
              </a:rPr>
              <a:t>Proper synchronization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Make sure the programs are parallelized correctly </a:t>
            </a: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Data race and deadlock free</a:t>
            </a:r>
            <a:endParaRPr lang="en-US" altLang="zh-CN" sz="2400" dirty="0">
              <a:solidFill>
                <a:schemeClr val="tx1"/>
              </a:solidFill>
              <a:latin typeface="+mj-lt"/>
            </a:endParaRPr>
          </a:p>
          <a:p>
            <a:pPr marL="1143000" lvl="2" indent="-2286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Respect dependence of original program</a:t>
            </a:r>
          </a:p>
        </p:txBody>
      </p:sp>
    </p:spTree>
    <p:extLst>
      <p:ext uri="{BB962C8B-B14F-4D97-AF65-F5344CB8AC3E}">
        <p14:creationId xmlns:p14="http://schemas.microsoft.com/office/powerpoint/2010/main" val="426279477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7000"/>
            <a:ext cx="7566025" cy="1111250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So what is the rule behind correct </a:t>
            </a:r>
            <a:br>
              <a:rPr lang="en-US" altLang="zh-CN" sz="4000">
                <a:solidFill>
                  <a:srgbClr val="04289D"/>
                </a:solidFill>
                <a:cs typeface="Times New Roman" charset="0"/>
              </a:rPr>
            </a:br>
            <a:r>
              <a:rPr lang="en-US" altLang="zh-CN" sz="4000">
                <a:solidFill>
                  <a:srgbClr val="04289D"/>
                </a:solidFill>
                <a:cs typeface="Times New Roman" charset="0"/>
              </a:rPr>
              <a:t>parallelism?</a:t>
            </a:r>
          </a:p>
        </p:txBody>
      </p:sp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1562100" y="2679700"/>
            <a:ext cx="5969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//Loop 1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=0;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&lt;N;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++)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 marL="203200" indent="-203200"/>
            <a:r>
              <a:rPr lang="en-US" altLang="zh-CN" sz="2400" dirty="0">
                <a:solidFill>
                  <a:srgbClr val="04E4FC"/>
                </a:solidFill>
                <a:latin typeface="+mj-lt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=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]+1.0;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/>
            <a:endParaRPr lang="en-US" altLang="zh-CN" sz="2400" dirty="0">
              <a:solidFill>
                <a:schemeClr val="tx1"/>
              </a:solidFill>
              <a:latin typeface="+mj-lt"/>
            </a:endParaRP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//Loop 2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&lt;N;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++)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  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=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]+a[i-1];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>
              <a:spcBef>
                <a:spcPct val="15000"/>
              </a:spcBef>
              <a:buSzPct val="100000"/>
            </a:pPr>
            <a:endParaRPr lang="en-US" altLang="zh-CN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516063"/>
            <a:ext cx="77724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</a:pPr>
            <a:r>
              <a:rPr lang="en-US" altLang="zh-CN" sz="3200">
                <a:solidFill>
                  <a:schemeClr val="tx1"/>
                </a:solidFill>
                <a:latin typeface="+mj-lt"/>
              </a:rPr>
              <a:t>Let’s examine it by examples.</a:t>
            </a:r>
          </a:p>
          <a:p>
            <a:pPr marL="203200" indent="-203200">
              <a:spcBef>
                <a:spcPct val="15000"/>
              </a:spcBef>
              <a:buSzPct val="100000"/>
            </a:pPr>
            <a:r>
              <a:rPr lang="en-US" altLang="zh-CN" sz="3200">
                <a:solidFill>
                  <a:schemeClr val="tx1"/>
                </a:solidFill>
                <a:latin typeface="+mj-lt"/>
              </a:rPr>
              <a:t>Can following loops be parallelized?</a:t>
            </a:r>
          </a:p>
        </p:txBody>
      </p:sp>
    </p:spTree>
    <p:extLst>
      <p:ext uri="{BB962C8B-B14F-4D97-AF65-F5344CB8AC3E}">
        <p14:creationId xmlns:p14="http://schemas.microsoft.com/office/powerpoint/2010/main" val="17918822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 algn="r"/>
            <a:fld id="{E92FB7BD-5A36-904B-8BB3-FF0A650BB3F1}" type="slidenum">
              <a:rPr lang="zh-CN" altLang="en-US" sz="1400" b="0">
                <a:solidFill>
                  <a:schemeClr val="tx1"/>
                </a:solidFill>
                <a:latin typeface="+mj-lt"/>
                <a:ea typeface="黑体" charset="0"/>
                <a:cs typeface="黑体" charset="0"/>
              </a:rPr>
              <a:pPr algn="r"/>
              <a:t>44</a:t>
            </a:fld>
            <a:endParaRPr lang="en-US" altLang="zh-CN" sz="1400" b="0">
              <a:solidFill>
                <a:schemeClr val="tx1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1175" y="147638"/>
            <a:ext cx="8404225" cy="581025"/>
          </a:xfrm>
        </p:spPr>
        <p:txBody>
          <a:bodyPr wrap="square">
            <a:normAutofit fontScale="90000"/>
          </a:bodyPr>
          <a:lstStyle/>
          <a:p>
            <a:r>
              <a:rPr lang="en-US" altLang="zh-CN" sz="4000" dirty="0">
                <a:ea typeface="黑体" charset="0"/>
                <a:cs typeface="黑体" charset="0"/>
              </a:rPr>
              <a:t>How Loop 2 are executed in parallel?</a:t>
            </a:r>
          </a:p>
        </p:txBody>
      </p:sp>
      <p:sp>
        <p:nvSpPr>
          <p:cNvPr id="39939" name="Rectangle 51"/>
          <p:cNvSpPr>
            <a:spLocks noGrp="1" noChangeArrowheads="1"/>
          </p:cNvSpPr>
          <p:nvPr>
            <p:ph type="body" idx="4294967295"/>
          </p:nvPr>
        </p:nvSpPr>
        <p:spPr>
          <a:xfrm>
            <a:off x="511175" y="3294063"/>
            <a:ext cx="8001000" cy="538162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kumimoji="0" lang="en-US" altLang="zh-CN" sz="3200">
                <a:latin typeface="+mj-lt"/>
                <a:ea typeface="楷体_GB2312" charset="0"/>
              </a:rPr>
              <a:t>A possible parallel execution of the loop:</a:t>
            </a:r>
          </a:p>
        </p:txBody>
      </p:sp>
      <p:sp>
        <p:nvSpPr>
          <p:cNvPr id="39940" name="Text Box 52"/>
          <p:cNvSpPr txBox="1">
            <a:spLocks noChangeArrowheads="1"/>
          </p:cNvSpPr>
          <p:nvPr/>
        </p:nvSpPr>
        <p:spPr bwMode="auto">
          <a:xfrm>
            <a:off x="598488" y="1417638"/>
            <a:ext cx="7847012" cy="1511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for(int i=1; i&lt;=4; i++)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{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     a[i] = a[i]+a[i-1];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}</a:t>
            </a:r>
          </a:p>
        </p:txBody>
      </p:sp>
      <p:sp>
        <p:nvSpPr>
          <p:cNvPr id="39941" name="Text Box 53"/>
          <p:cNvSpPr txBox="1">
            <a:spLocks noChangeArrowheads="1"/>
          </p:cNvSpPr>
          <p:nvPr/>
        </p:nvSpPr>
        <p:spPr bwMode="auto">
          <a:xfrm>
            <a:off x="942975" y="4062413"/>
            <a:ext cx="3121025" cy="1146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Thread 1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a[1]=a[1]+a[0];</a:t>
            </a:r>
          </a:p>
          <a:p>
            <a:r>
              <a:rPr lang="en-US" altLang="zh-CN" sz="2400">
                <a:latin typeface="+mj-lt"/>
                <a:ea typeface="宋体" charset="0"/>
                <a:cs typeface="宋体" charset="0"/>
              </a:rPr>
              <a:t>a[2]=</a:t>
            </a: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a[2]+a[1];</a:t>
            </a:r>
          </a:p>
        </p:txBody>
      </p:sp>
      <p:sp>
        <p:nvSpPr>
          <p:cNvPr id="39942" name="Text Box 54"/>
          <p:cNvSpPr txBox="1">
            <a:spLocks noChangeArrowheads="1"/>
          </p:cNvSpPr>
          <p:nvPr/>
        </p:nvSpPr>
        <p:spPr bwMode="auto">
          <a:xfrm>
            <a:off x="4511675" y="4062413"/>
            <a:ext cx="3121025" cy="1146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Thread 2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a[3]=a[3]+</a:t>
            </a:r>
            <a:r>
              <a:rPr lang="en-US" altLang="zh-CN" sz="2400">
                <a:latin typeface="+mj-lt"/>
                <a:ea typeface="宋体" charset="0"/>
                <a:cs typeface="宋体" charset="0"/>
              </a:rPr>
              <a:t>a[2];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a[4]=a[4]+a[3];</a:t>
            </a:r>
          </a:p>
        </p:txBody>
      </p:sp>
      <p:sp>
        <p:nvSpPr>
          <p:cNvPr id="39943" name="矩形 60"/>
          <p:cNvSpPr>
            <a:spLocks noChangeArrowheads="1"/>
          </p:cNvSpPr>
          <p:nvPr/>
        </p:nvSpPr>
        <p:spPr bwMode="auto">
          <a:xfrm>
            <a:off x="304800" y="5486400"/>
            <a:ext cx="8686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 typeface="Arial" charset="0"/>
              <a:buChar char="•"/>
            </a:pPr>
            <a:r>
              <a:rPr lang="en-US" altLang="zh-CN" sz="3200">
                <a:latin typeface="+mj-lt"/>
                <a:cs typeface="Times New Roman" charset="0"/>
              </a:rPr>
              <a:t>Thread 2 may use the old a[2], before the right  a[2] is calculated</a:t>
            </a:r>
            <a:endParaRPr lang="zh-CN" altLang="en-US" sz="2800">
              <a:latin typeface="+mj-lt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79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418A685-20D5-574B-B95A-A2AC505E8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413" y="1380987"/>
            <a:ext cx="5969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//Loop 3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=0;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&lt;4;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++)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 marL="203200" indent="-203200"/>
            <a:r>
              <a:rPr lang="en-US" altLang="zh-CN" sz="2400" dirty="0">
                <a:solidFill>
                  <a:srgbClr val="04E4FC"/>
                </a:solidFill>
                <a:latin typeface="+mj-lt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=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+ a[i+3];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/>
            <a:endParaRPr lang="en-US" altLang="zh-CN" sz="2400" dirty="0">
              <a:solidFill>
                <a:schemeClr val="tx1"/>
              </a:solidFill>
              <a:latin typeface="+mj-lt"/>
            </a:endParaRP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//Loop 4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&lt;4;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++)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  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=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]+a[i+5];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>
              <a:spcBef>
                <a:spcPct val="15000"/>
              </a:spcBef>
              <a:buSzPct val="100000"/>
            </a:pPr>
            <a:endParaRPr lang="en-US" altLang="zh-CN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BE234-E2A7-154D-A8FC-56D588318C42}"/>
              </a:ext>
            </a:extLst>
          </p:cNvPr>
          <p:cNvSpPr txBox="1">
            <a:spLocks noChangeArrowheads="1"/>
          </p:cNvSpPr>
          <p:nvPr/>
        </p:nvSpPr>
        <p:spPr>
          <a:xfrm>
            <a:off x="511175" y="452438"/>
            <a:ext cx="8404225" cy="5810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黑体" charset="0"/>
                <a:cs typeface="黑体" charset="0"/>
              </a:rPr>
              <a:t>Loop 3 and 4</a:t>
            </a:r>
          </a:p>
        </p:txBody>
      </p:sp>
    </p:spTree>
    <p:extLst>
      <p:ext uri="{BB962C8B-B14F-4D97-AF65-F5344CB8AC3E}">
        <p14:creationId xmlns:p14="http://schemas.microsoft.com/office/powerpoint/2010/main" val="4081653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10A1FC-C380-CE42-94FC-7433D32D5DC2}"/>
              </a:ext>
            </a:extLst>
          </p:cNvPr>
          <p:cNvSpPr/>
          <p:nvPr/>
        </p:nvSpPr>
        <p:spPr>
          <a:xfrm>
            <a:off x="2352261" y="191313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for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 = 1 to n </a:t>
            </a:r>
          </a:p>
          <a:p>
            <a:r>
              <a:rPr lang="en-US" altLang="zh-CN" sz="2800" dirty="0"/>
              <a:t>{</a:t>
            </a:r>
          </a:p>
          <a:p>
            <a:r>
              <a:rPr lang="en-US" altLang="zh-CN" sz="2800" dirty="0"/>
              <a:t>	a[2*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 = b[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 + c[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]; </a:t>
            </a:r>
          </a:p>
          <a:p>
            <a:r>
              <a:rPr lang="en-US" altLang="zh-CN" sz="2800" dirty="0"/>
              <a:t> 	d[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 = a[2*i-1];</a:t>
            </a:r>
          </a:p>
          <a:p>
            <a:r>
              <a:rPr lang="en-US" altLang="zh-CN" sz="2800" dirty="0"/>
              <a:t>}</a:t>
            </a:r>
            <a:endParaRPr lang="zh-CN" alt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86FA8D-F4BA-A042-8208-90DB1638152D}"/>
              </a:ext>
            </a:extLst>
          </p:cNvPr>
          <p:cNvSpPr txBox="1">
            <a:spLocks noChangeArrowheads="1"/>
          </p:cNvSpPr>
          <p:nvPr/>
        </p:nvSpPr>
        <p:spPr>
          <a:xfrm>
            <a:off x="511175" y="452438"/>
            <a:ext cx="8404225" cy="5810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黑体" charset="0"/>
                <a:cs typeface="黑体" charset="0"/>
              </a:rPr>
              <a:t>Loop 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E47BF1-1236-C349-A1B9-D0F6BD95F32B}"/>
              </a:ext>
            </a:extLst>
          </p:cNvPr>
          <p:cNvSpPr/>
          <p:nvPr/>
        </p:nvSpPr>
        <p:spPr>
          <a:xfrm>
            <a:off x="1676399" y="4550322"/>
            <a:ext cx="64471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Are there i1 and i2 such that </a:t>
            </a:r>
          </a:p>
          <a:p>
            <a:r>
              <a:rPr lang="en-US" altLang="zh-CN" sz="2800" dirty="0"/>
              <a:t>	1 &lt;= i1 &lt;=i2 &lt;= n and </a:t>
            </a:r>
          </a:p>
          <a:p>
            <a:r>
              <a:rPr lang="en-US" altLang="zh-CN" sz="2800" dirty="0"/>
              <a:t>	2*i1 = 2*i2- 1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353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418A685-20D5-574B-B95A-A2AC505E8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413" y="1380986"/>
            <a:ext cx="5969000" cy="507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//Loop 3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p()</a:t>
            </a:r>
          </a:p>
          <a:p>
            <a:pPr marL="203200" indent="-203200"/>
            <a:r>
              <a:rPr lang="en-US" altLang="zh-CN" sz="2400" dirty="0">
                <a:latin typeface="+mj-lt"/>
              </a:rPr>
              <a:t>{</a:t>
            </a:r>
          </a:p>
          <a:p>
            <a:pPr marL="203200" indent="-203200"/>
            <a:r>
              <a:rPr lang="en-US" altLang="zh-CN" sz="2400" dirty="0">
                <a:latin typeface="+mj-lt"/>
              </a:rPr>
              <a:t>    q(5);</a:t>
            </a:r>
          </a:p>
          <a:p>
            <a:pPr marL="203200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/>
            <a:endParaRPr lang="en-US" altLang="zh-CN" sz="2400" dirty="0">
              <a:solidFill>
                <a:schemeClr val="tx1"/>
              </a:solidFill>
              <a:latin typeface="+mj-lt"/>
            </a:endParaRPr>
          </a:p>
          <a:p>
            <a:pPr marL="203200" indent="-203200"/>
            <a:r>
              <a:rPr lang="en-US" altLang="zh-CN" sz="2400" dirty="0">
                <a:latin typeface="+mj-lt"/>
              </a:rPr>
              <a:t>q(</a:t>
            </a:r>
            <a:r>
              <a:rPr lang="en-US" altLang="zh-CN" sz="2400" dirty="0" err="1">
                <a:latin typeface="+mj-lt"/>
              </a:rPr>
              <a:t>int</a:t>
            </a:r>
            <a:r>
              <a:rPr lang="en-US" altLang="zh-CN" sz="2400" dirty="0">
                <a:latin typeface="+mj-lt"/>
              </a:rPr>
              <a:t> n)</a:t>
            </a:r>
          </a:p>
          <a:p>
            <a:pPr marL="203200" indent="-203200"/>
            <a:r>
              <a:rPr lang="en-US" altLang="zh-CN" sz="2400" dirty="0">
                <a:latin typeface="+mj-lt"/>
              </a:rPr>
              <a:t>{</a:t>
            </a:r>
          </a:p>
          <a:p>
            <a:pPr marL="660400" lvl="1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&lt;n;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++)</a:t>
            </a:r>
          </a:p>
          <a:p>
            <a:pPr marL="660400" lvl="1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 marL="660400" lvl="1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   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 = a[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]+a[i+5];</a:t>
            </a:r>
          </a:p>
          <a:p>
            <a:pPr marL="660400" lvl="1" indent="-203200"/>
            <a:r>
              <a:rPr lang="en-US" altLang="zh-CN" sz="2400" dirty="0">
                <a:solidFill>
                  <a:schemeClr val="tx1"/>
                </a:solidFill>
                <a:latin typeface="+mj-lt"/>
              </a:rPr>
              <a:t>}</a:t>
            </a:r>
          </a:p>
          <a:p>
            <a:pPr marL="203200" indent="-203200"/>
            <a:r>
              <a:rPr lang="en-US" altLang="zh-CN" sz="2400" dirty="0">
                <a:latin typeface="+mj-lt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+mj-lt"/>
            </a:endParaRPr>
          </a:p>
          <a:p>
            <a:pPr marL="203200" indent="-203200">
              <a:spcBef>
                <a:spcPct val="15000"/>
              </a:spcBef>
              <a:buSzPct val="100000"/>
            </a:pPr>
            <a:endParaRPr lang="en-US" altLang="zh-CN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BE234-E2A7-154D-A8FC-56D588318C42}"/>
              </a:ext>
            </a:extLst>
          </p:cNvPr>
          <p:cNvSpPr txBox="1">
            <a:spLocks noChangeArrowheads="1"/>
          </p:cNvSpPr>
          <p:nvPr/>
        </p:nvSpPr>
        <p:spPr>
          <a:xfrm>
            <a:off x="511175" y="452438"/>
            <a:ext cx="8404225" cy="5810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ea typeface="黑体" charset="0"/>
                <a:cs typeface="黑体" charset="0"/>
              </a:rPr>
              <a:t>Process boundary</a:t>
            </a:r>
          </a:p>
        </p:txBody>
      </p:sp>
    </p:spTree>
    <p:extLst>
      <p:ext uri="{BB962C8B-B14F-4D97-AF65-F5344CB8AC3E}">
        <p14:creationId xmlns:p14="http://schemas.microsoft.com/office/powerpoint/2010/main" val="116549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0700" y="0"/>
            <a:ext cx="7594600" cy="60007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latin typeface="+mn-lt"/>
                <a:cs typeface="Times New Roman" charset="0"/>
              </a:rPr>
              <a:t>Dependence blocks parallelization</a:t>
            </a:r>
          </a:p>
        </p:txBody>
      </p:sp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673100" y="850900"/>
            <a:ext cx="8191500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Can not parallelize a loop unless we know there’re no cross-iteration data dependence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But aliasing and procedure boundary prevent compiler from accurate and efficient dependence test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An optimization technique called speculative parallelization, which could get the 30% of performance improvement with 4 cores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Is this a good research direction? Why?</a:t>
            </a:r>
          </a:p>
        </p:txBody>
      </p:sp>
    </p:spTree>
    <p:extLst>
      <p:ext uri="{BB962C8B-B14F-4D97-AF65-F5344CB8AC3E}">
        <p14:creationId xmlns:p14="http://schemas.microsoft.com/office/powerpoint/2010/main" val="147899733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Voltage/Frequency of processor can be tuned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27" y="2746074"/>
            <a:ext cx="5080000" cy="331470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3587" y="1301474"/>
            <a:ext cx="8191500" cy="50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kumimoji="1" lang="en-US" altLang="zh-CN" sz="2800" dirty="0" err="1"/>
              <a:t>DVFS:</a:t>
            </a:r>
            <a:r>
              <a:rPr lang="en-US" altLang="zh-CN" sz="2800" dirty="0" err="1">
                <a:solidFill>
                  <a:schemeClr val="tx1"/>
                </a:solidFill>
              </a:rPr>
              <a:t>Dynamic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Voltage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Frequency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Scaling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/>
              <a:t>What is the implication to parallelization?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68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475B9-C880-F64D-9E54-F77FE3CB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Collect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35656-690E-124C-8D27-38570FF53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00967"/>
            <a:ext cx="8520600" cy="5192940"/>
          </a:xfrm>
        </p:spPr>
        <p:txBody>
          <a:bodyPr/>
          <a:lstStyle/>
          <a:p>
            <a:pPr lvl="0" indent="-317500">
              <a:buSzPts val="1400"/>
            </a:pPr>
            <a:r>
              <a:rPr lang="en" altLang="zh-CN" dirty="0"/>
              <a:t>User generated: inputs, clicks</a:t>
            </a:r>
          </a:p>
          <a:p>
            <a:pPr marL="139700" indent="0">
              <a:buSzPts val="1400"/>
              <a:buNone/>
            </a:pPr>
            <a:r>
              <a:rPr kumimoji="1" lang="en-US" altLang="zh-CN" sz="2800" dirty="0"/>
              <a:t>	2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trillion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year</a:t>
            </a:r>
            <a:r>
              <a:rPr kumimoji="1" lang="zh-CN" altLang="en-US" sz="2800" dirty="0"/>
              <a:t> </a:t>
            </a:r>
            <a:endParaRPr lang="en" altLang="zh-CN" dirty="0"/>
          </a:p>
          <a:p>
            <a:pPr lvl="0" indent="-317500">
              <a:buSzPts val="1400"/>
            </a:pPr>
            <a:r>
              <a:rPr lang="en" altLang="zh-CN" dirty="0"/>
              <a:t>Systems generated: </a:t>
            </a:r>
            <a:r>
              <a:rPr lang="en" altLang="zh-CN" sz="2800" dirty="0"/>
              <a:t>logs, metadata, predictions</a:t>
            </a:r>
            <a:endParaRPr lang="en" altLang="zh-CN" dirty="0"/>
          </a:p>
          <a:p>
            <a:pPr lvl="0" indent="-317500">
              <a:buSzPts val="1400"/>
            </a:pPr>
            <a:r>
              <a:rPr lang="en" altLang="zh-CN" dirty="0"/>
              <a:t>Enterprise applications data: </a:t>
            </a:r>
            <a:r>
              <a:rPr lang="en" altLang="zh-CN" sz="2800" dirty="0"/>
              <a:t>inventory, transaction data</a:t>
            </a:r>
            <a:endParaRPr lang="en" altLang="zh-CN" dirty="0"/>
          </a:p>
          <a:p>
            <a:pPr marL="139700" lvl="0" indent="0">
              <a:buSzPts val="1400"/>
              <a:buNone/>
            </a:pPr>
            <a:r>
              <a:rPr kumimoji="1" lang="en-US" altLang="zh-CN" sz="2800" dirty="0"/>
              <a:t>	e.g. Taobao : </a:t>
            </a:r>
            <a:r>
              <a:rPr kumimoji="1" lang="en-US" altLang="zh-CN" sz="2400" dirty="0"/>
              <a:t>560K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transactions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second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(2020/11/11)</a:t>
            </a:r>
            <a:endParaRPr kumimoji="1" lang="en" altLang="zh-CN" sz="2400" dirty="0"/>
          </a:p>
          <a:p>
            <a:pPr lvl="0" indent="-317500">
              <a:buSzPts val="1400"/>
            </a:pPr>
            <a:r>
              <a:rPr lang="en" altLang="zh-CN" dirty="0"/>
              <a:t>Social Network</a:t>
            </a:r>
          </a:p>
          <a:p>
            <a:pPr marL="139700" lvl="0" indent="0">
              <a:buSzPts val="1400"/>
              <a:buNone/>
            </a:pPr>
            <a:r>
              <a:rPr kumimoji="1" lang="en-US" altLang="zh-CN" sz="2800" dirty="0"/>
              <a:t>	10B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people,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1T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links</a:t>
            </a:r>
            <a:endParaRPr lang="en" altLang="zh-CN" sz="2800" dirty="0"/>
          </a:p>
          <a:p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</a:t>
            </a:r>
          </a:p>
          <a:p>
            <a:pPr marL="11430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sz="2800" dirty="0"/>
              <a:t>1Trillion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pages,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100Trillion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links</a:t>
            </a:r>
          </a:p>
          <a:p>
            <a:pPr marL="114300" indent="0">
              <a:buNone/>
            </a:pPr>
            <a:r>
              <a:rPr kumimoji="1"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3Vs: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V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olume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V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ariety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V</a:t>
            </a: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ea typeface="SimSun" charset="0"/>
                <a:cs typeface="SimSun" charset="0"/>
              </a:rPr>
              <a:t>elocity</a:t>
            </a:r>
          </a:p>
          <a:p>
            <a:pPr marL="114300" indent="0">
              <a:buNone/>
            </a:pPr>
            <a:endParaRPr kumimoji="1" lang="en-US" altLang="zh-CN" dirty="0"/>
          </a:p>
          <a:p>
            <a:pPr lvl="0" indent="-317500">
              <a:buSzPts val="1400"/>
            </a:pPr>
            <a:endParaRPr kumimoji="1" lang="zh-CN" altLang="en-US" dirty="0"/>
          </a:p>
        </p:txBody>
      </p:sp>
      <p:pic>
        <p:nvPicPr>
          <p:cNvPr id="4" name="图片 4" descr="Linkedin-social-graph.jpg">
            <a:extLst>
              <a:ext uri="{FF2B5EF4-FFF2-40B4-BE49-F238E27FC236}">
                <a16:creationId xmlns:a16="http://schemas.microsoft.com/office/drawing/2014/main" id="{58CBA055-F352-7F41-9D83-3BED066F1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14" y="4321563"/>
            <a:ext cx="2604668" cy="217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21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0700" y="139700"/>
            <a:ext cx="3103563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>
                <a:solidFill>
                  <a:srgbClr val="04289D"/>
                </a:solidFill>
                <a:latin typeface="+mn-lt"/>
                <a:cs typeface="Times New Roman" charset="0"/>
              </a:rPr>
              <a:t>Load Balance</a:t>
            </a:r>
          </a:p>
        </p:txBody>
      </p:sp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685800" y="749300"/>
            <a:ext cx="77724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Both Amdahl and Gustafson’s law assume perfect parallelization. 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Load imbalance is one of the most significant performance bottleneck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Speedup is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damaged seriously</a:t>
            </a:r>
          </a:p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 dirty="0">
                <a:solidFill>
                  <a:schemeClr val="tx1"/>
                </a:solidFill>
              </a:rPr>
              <a:t>Scheduling loops to processors</a:t>
            </a:r>
          </a:p>
        </p:txBody>
      </p:sp>
      <p:grpSp>
        <p:nvGrpSpPr>
          <p:cNvPr id="44035" name="Group 11"/>
          <p:cNvGrpSpPr>
            <a:grpSpLocks/>
          </p:cNvGrpSpPr>
          <p:nvPr/>
        </p:nvGrpSpPr>
        <p:grpSpPr bwMode="auto">
          <a:xfrm>
            <a:off x="6438900" y="3263900"/>
            <a:ext cx="2692400" cy="3629025"/>
            <a:chOff x="3400" y="1064"/>
            <a:chExt cx="1696" cy="2286"/>
          </a:xfrm>
        </p:grpSpPr>
        <p:sp>
          <p:nvSpPr>
            <p:cNvPr id="44036" name="Text Box 12"/>
            <p:cNvSpPr txBox="1">
              <a:spLocks noChangeArrowheads="1"/>
            </p:cNvSpPr>
            <p:nvPr/>
          </p:nvSpPr>
          <p:spPr bwMode="auto">
            <a:xfrm>
              <a:off x="3400" y="1072"/>
              <a:ext cx="424" cy="1402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+mn-lt"/>
                </a:rPr>
                <a:t>T1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37" name="Text Box 13"/>
            <p:cNvSpPr txBox="1">
              <a:spLocks noChangeArrowheads="1"/>
            </p:cNvSpPr>
            <p:nvPr/>
          </p:nvSpPr>
          <p:spPr bwMode="auto">
            <a:xfrm>
              <a:off x="3824" y="1072"/>
              <a:ext cx="424" cy="226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+mn-lt"/>
                </a:rPr>
                <a:t>T2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tx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tx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tx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tx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solidFill>
                  <a:schemeClr val="tx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38" name="Text Box 14"/>
            <p:cNvSpPr txBox="1">
              <a:spLocks noChangeArrowheads="1"/>
            </p:cNvSpPr>
            <p:nvPr/>
          </p:nvSpPr>
          <p:spPr bwMode="auto">
            <a:xfrm>
              <a:off x="4248" y="1072"/>
              <a:ext cx="424" cy="1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+mn-lt"/>
                </a:rPr>
                <a:t>T3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39" name="Text Box 15"/>
            <p:cNvSpPr txBox="1">
              <a:spLocks noChangeArrowheads="1"/>
            </p:cNvSpPr>
            <p:nvPr/>
          </p:nvSpPr>
          <p:spPr bwMode="auto">
            <a:xfrm>
              <a:off x="4672" y="1064"/>
              <a:ext cx="424" cy="82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bg1"/>
                  </a:solidFill>
                  <a:latin typeface="+mn-lt"/>
                </a:rPr>
                <a:t>T4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40" name="Text Box 16"/>
            <p:cNvSpPr txBox="1">
              <a:spLocks noChangeArrowheads="1"/>
            </p:cNvSpPr>
            <p:nvPr/>
          </p:nvSpPr>
          <p:spPr bwMode="auto">
            <a:xfrm>
              <a:off x="3400" y="2274"/>
              <a:ext cx="424" cy="107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+mn-lt"/>
                </a:rPr>
                <a:t>IDLE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41" name="Text Box 17"/>
            <p:cNvSpPr txBox="1">
              <a:spLocks noChangeArrowheads="1"/>
            </p:cNvSpPr>
            <p:nvPr/>
          </p:nvSpPr>
          <p:spPr bwMode="auto">
            <a:xfrm>
              <a:off x="4248" y="2538"/>
              <a:ext cx="424" cy="7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+mn-lt"/>
                </a:rPr>
                <a:t>IDLE</a:t>
              </a: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  <p:sp>
          <p:nvSpPr>
            <p:cNvPr id="44042" name="Text Box 18"/>
            <p:cNvSpPr txBox="1">
              <a:spLocks noChangeArrowheads="1"/>
            </p:cNvSpPr>
            <p:nvPr/>
          </p:nvSpPr>
          <p:spPr bwMode="auto">
            <a:xfrm>
              <a:off x="4672" y="1850"/>
              <a:ext cx="424" cy="1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charset="0"/>
                  <a:cs typeface="楷体_GB2312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solidFill>
                    <a:schemeClr val="bg1"/>
                  </a:solidFill>
                  <a:latin typeface="+mn-lt"/>
                </a:rPr>
                <a:t>IDLE</a:t>
              </a:r>
            </a:p>
            <a:p>
              <a:pPr>
                <a:spcBef>
                  <a:spcPct val="50000"/>
                </a:spcBef>
              </a:pPr>
              <a:endParaRPr lang="en-US" altLang="zh-CN" sz="1600">
                <a:solidFill>
                  <a:schemeClr val="bg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 sz="1600">
                <a:solidFill>
                  <a:schemeClr val="bg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 sz="1600">
                <a:solidFill>
                  <a:schemeClr val="bg1"/>
                </a:solidFill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  <a:p>
              <a:pPr>
                <a:spcBef>
                  <a:spcPct val="50000"/>
                </a:spcBef>
              </a:pPr>
              <a:endParaRPr lang="en-US" altLang="zh-CN">
                <a:latin typeface="+mn-lt"/>
              </a:endParaRPr>
            </a:p>
          </p:txBody>
        </p:sp>
      </p:grpSp>
      <p:pic>
        <p:nvPicPr>
          <p:cNvPr id="12" name="Picture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6042" y="4625975"/>
            <a:ext cx="3352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76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</a:t>
            </a:r>
          </a:p>
          <a:p>
            <a:pPr lvl="1"/>
            <a:r>
              <a:rPr kumimoji="1" lang="en-US" altLang="zh-CN" dirty="0"/>
              <a:t>Allocate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</a:t>
            </a:r>
          </a:p>
          <a:p>
            <a:pPr lvl="1"/>
            <a:r>
              <a:rPr kumimoji="1" lang="en-US" altLang="zh-CN" dirty="0"/>
              <a:t>Allocate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documents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thread?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vertices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</a:t>
            </a:r>
          </a:p>
          <a:p>
            <a:pPr lvl="1"/>
            <a:r>
              <a:rPr kumimoji="1" lang="en-US" altLang="zh-CN" dirty="0"/>
              <a:t>Allocate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vertices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64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8826"/>
            <a:ext cx="8229600" cy="1143000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811011" name="Rectangle 3"/>
          <p:cNvSpPr>
            <a:spLocks noChangeArrowheads="1"/>
          </p:cNvSpPr>
          <p:nvPr/>
        </p:nvSpPr>
        <p:spPr bwMode="auto">
          <a:xfrm>
            <a:off x="76200" y="1604665"/>
            <a:ext cx="4182555" cy="147732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 err="1">
                <a:latin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r>
              <a:rPr lang="en-US" sz="1800" dirty="0">
                <a:latin typeface="Courier New" pitchFamily="49" charset="0"/>
              </a:rPr>
              <a:t>for (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 = 0; 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 &lt; 100; 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++) {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Pthread_create</a:t>
            </a:r>
            <a:r>
              <a:rPr lang="en-US" sz="1800" dirty="0">
                <a:latin typeface="Courier New" pitchFamily="49" charset="0"/>
              </a:rPr>
              <a:t>(&amp;</a:t>
            </a:r>
            <a:r>
              <a:rPr lang="en-US" sz="1800" dirty="0" err="1">
                <a:latin typeface="Courier New" pitchFamily="49" charset="0"/>
              </a:rPr>
              <a:t>tid</a:t>
            </a:r>
            <a:r>
              <a:rPr lang="en-US" sz="1800" dirty="0">
                <a:latin typeface="Courier New" pitchFamily="49" charset="0"/>
              </a:rPr>
              <a:t>, NULL,</a:t>
            </a:r>
          </a:p>
          <a:p>
            <a:r>
              <a:rPr lang="en-US" sz="1800" dirty="0">
                <a:latin typeface="Courier New" pitchFamily="49" charset="0"/>
              </a:rPr>
              <a:t>                 thread,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r>
              <a:rPr lang="en-US" sz="1800" dirty="0">
                <a:latin typeface="Courier New" pitchFamily="49" charset="0"/>
              </a:rPr>
              <a:t>}</a:t>
            </a:r>
          </a:p>
        </p:txBody>
      </p:sp>
      <p:sp>
        <p:nvSpPr>
          <p:cNvPr id="81101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90513" y="3806826"/>
            <a:ext cx="8307387" cy="13192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Race Test</a:t>
            </a:r>
          </a:p>
          <a:p>
            <a:pPr lvl="1"/>
            <a:r>
              <a:rPr lang="en-US" dirty="0"/>
              <a:t>If no race, then each thread would get different value of 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en-US" dirty="0"/>
              <a:t>Set of saved values would consist of one copy each of 0 through 99.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23533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Main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43400" y="1604665"/>
            <a:ext cx="4733988" cy="20313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latin typeface="Courier New" pitchFamily="49" charset="0"/>
              </a:rPr>
              <a:t>void *thread(void *</a:t>
            </a:r>
            <a:r>
              <a:rPr lang="en-US" sz="1800" dirty="0" err="1">
                <a:latin typeface="Courier New" pitchFamily="49" charset="0"/>
              </a:rPr>
              <a:t>vargp</a:t>
            </a:r>
            <a:r>
              <a:rPr lang="en-US" sz="1800" dirty="0">
                <a:latin typeface="Courier New" pitchFamily="49" charset="0"/>
              </a:rPr>
              <a:t>) </a:t>
            </a:r>
          </a:p>
          <a:p>
            <a:r>
              <a:rPr lang="en-US" sz="1800" dirty="0">
                <a:latin typeface="Courier New" pitchFamily="49" charset="0"/>
              </a:rPr>
              <a:t>{  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 = *((</a:t>
            </a:r>
            <a:r>
              <a:rPr lang="en-US" sz="1800" dirty="0" err="1">
                <a:latin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</a:rPr>
              <a:t> *)</a:t>
            </a:r>
            <a:r>
              <a:rPr lang="en-US" sz="1800" dirty="0" err="1">
                <a:latin typeface="Courier New" pitchFamily="49" charset="0"/>
              </a:rPr>
              <a:t>vargp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Pthread_detach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</a:rPr>
              <a:t>pthread_self</a:t>
            </a:r>
            <a:r>
              <a:rPr lang="en-US" sz="1800" dirty="0">
                <a:latin typeface="Courier New" pitchFamily="49" charset="0"/>
              </a:rPr>
              <a:t>());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save_value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r>
              <a:rPr lang="en-US" sz="1800" dirty="0">
                <a:latin typeface="Courier New" pitchFamily="49" charset="0"/>
              </a:rPr>
              <a:t>  return NULL;</a:t>
            </a:r>
          </a:p>
          <a:p>
            <a:r>
              <a:rPr lang="en-US" sz="1800" dirty="0">
                <a:latin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235333"/>
            <a:ext cx="85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89978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018" y="304800"/>
            <a:ext cx="7592093" cy="762000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96875" y="6238875"/>
            <a:ext cx="7896225" cy="542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race can really happen!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" y="99060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No Race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" y="3364468"/>
            <a:ext cx="17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Multicore</a:t>
            </a:r>
            <a:r>
              <a:rPr lang="en-US" sz="1800" dirty="0">
                <a:latin typeface="Calibri" pitchFamily="34" charset="0"/>
              </a:rPr>
              <a:t> server</a:t>
            </a:r>
          </a:p>
        </p:txBody>
      </p:sp>
      <p:graphicFrame>
        <p:nvGraphicFramePr>
          <p:cNvPr id="12" name="Chart 11"/>
          <p:cNvGraphicFramePr/>
          <p:nvPr/>
        </p:nvGraphicFramePr>
        <p:xfrm>
          <a:off x="381000" y="1283732"/>
          <a:ext cx="8153399" cy="895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457200" y="3657600"/>
          <a:ext cx="81533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5300" y="2088119"/>
            <a:ext cx="18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Single core laptop</a:t>
            </a:r>
          </a:p>
        </p:txBody>
      </p:sp>
      <p:graphicFrame>
        <p:nvGraphicFramePr>
          <p:cNvPr id="17" name="Chart 16"/>
          <p:cNvGraphicFramePr/>
          <p:nvPr/>
        </p:nvGraphicFramePr>
        <p:xfrm>
          <a:off x="495300" y="2381251"/>
          <a:ext cx="8153399" cy="106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76877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Parallelism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parallelism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</a:p>
          <a:p>
            <a:pPr lvl="1"/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</a:p>
          <a:p>
            <a:pPr lvl="2"/>
            <a:r>
              <a:rPr kumimoji="1" lang="en-US" altLang="zh-CN" dirty="0"/>
              <a:t>Keep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mind</a:t>
            </a:r>
          </a:p>
          <a:p>
            <a:r>
              <a:rPr kumimoji="1" lang="en-US" altLang="zh-CN" dirty="0"/>
              <a:t>Difficult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parallelism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efficiently</a:t>
            </a:r>
          </a:p>
          <a:p>
            <a:pPr lvl="1"/>
            <a:r>
              <a:rPr kumimoji="1" lang="en-US" altLang="zh-CN" dirty="0"/>
              <a:t>Dependences</a:t>
            </a:r>
          </a:p>
          <a:p>
            <a:pPr lvl="1"/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balancing</a:t>
            </a:r>
          </a:p>
          <a:p>
            <a:pPr lvl="1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races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deadlocks</a:t>
            </a:r>
          </a:p>
          <a:p>
            <a:pPr lvl="1"/>
            <a:r>
              <a:rPr kumimoji="1" lang="en-US" altLang="zh-CN" dirty="0"/>
              <a:t>Uncertainty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648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97915-E6E1-C049-99F1-DBB82D0A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r>
              <a:rPr kumimoji="1" lang="zh-CN" altLang="en-US" dirty="0"/>
              <a:t> 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E4DC9-30AD-324A-91FC-2EA35CA96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814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6FB25C3-BF33-6541-99B3-79D7C8BB9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674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5100" y="234950"/>
            <a:ext cx="8578850" cy="58102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solidFill>
                  <a:srgbClr val="04289D"/>
                </a:solidFill>
                <a:cs typeface="Times New Roman" charset="0"/>
              </a:rPr>
              <a:t>Shared Memory Programming Model</a:t>
            </a:r>
          </a:p>
        </p:txBody>
      </p:sp>
      <p:sp>
        <p:nvSpPr>
          <p:cNvPr id="49154" name="Rectangle 3"/>
          <p:cNvSpPr>
            <a:spLocks noChangeArrowheads="1"/>
          </p:cNvSpPr>
          <p:nvPr/>
        </p:nvSpPr>
        <p:spPr bwMode="auto">
          <a:xfrm>
            <a:off x="673100" y="815975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endParaRPr lang="en-US" altLang="zh-CN" sz="32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19188"/>
            <a:ext cx="3768725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9156" name="Rectangle 3"/>
          <p:cNvSpPr>
            <a:spLocks noChangeArrowheads="1"/>
          </p:cNvSpPr>
          <p:nvPr/>
        </p:nvSpPr>
        <p:spPr bwMode="auto">
          <a:xfrm>
            <a:off x="4149725" y="815975"/>
            <a:ext cx="499427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3200">
                <a:solidFill>
                  <a:schemeClr val="tx1"/>
                </a:solidFill>
                <a:latin typeface="+mj-lt"/>
              </a:rPr>
              <a:t>Shared Memory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>
                <a:solidFill>
                  <a:schemeClr val="tx1"/>
                </a:solidFill>
                <a:latin typeface="+mj-lt"/>
              </a:rPr>
              <a:t>Thread still may have private data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>
                <a:solidFill>
                  <a:schemeClr val="tx1"/>
                </a:solidFill>
                <a:latin typeface="+mj-lt"/>
              </a:rPr>
              <a:t>Communications are </a:t>
            </a:r>
            <a:r>
              <a:rPr lang="en-US" altLang="zh-CN" sz="2800">
                <a:latin typeface="+mj-lt"/>
              </a:rPr>
              <a:t>implicitly</a:t>
            </a:r>
            <a:r>
              <a:rPr lang="en-US" altLang="zh-CN" sz="2800">
                <a:solidFill>
                  <a:schemeClr val="tx1"/>
                </a:solidFill>
                <a:latin typeface="+mj-lt"/>
              </a:rPr>
              <a:t> done</a:t>
            </a: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endParaRPr lang="en-US" altLang="zh-CN" sz="2800">
              <a:solidFill>
                <a:schemeClr val="tx1"/>
              </a:solidFill>
              <a:latin typeface="+mj-lt"/>
            </a:endParaRP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endParaRPr lang="en-US" altLang="zh-CN" sz="2800">
              <a:solidFill>
                <a:schemeClr val="tx1"/>
              </a:solidFill>
              <a:latin typeface="+mj-lt"/>
            </a:endParaRP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endParaRPr lang="en-US" altLang="zh-CN" sz="2800">
              <a:solidFill>
                <a:schemeClr val="tx1"/>
              </a:solidFill>
              <a:latin typeface="+mj-lt"/>
            </a:endParaRPr>
          </a:p>
          <a:p>
            <a:pPr marL="660400" lvl="1" indent="-203200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2800">
                <a:solidFill>
                  <a:schemeClr val="tx1"/>
                </a:solidFill>
                <a:latin typeface="+mj-lt"/>
              </a:rPr>
              <a:t>Synchorinization is required to makes sure that S2 should execute </a:t>
            </a:r>
            <a:r>
              <a:rPr lang="en-US" altLang="zh-CN" sz="2800">
                <a:latin typeface="+mj-lt"/>
              </a:rPr>
              <a:t>AFTER</a:t>
            </a:r>
            <a:r>
              <a:rPr lang="en-US" altLang="zh-CN" sz="2800">
                <a:solidFill>
                  <a:schemeClr val="tx1"/>
                </a:solidFill>
                <a:latin typeface="+mj-lt"/>
              </a:rPr>
              <a:t> s3</a:t>
            </a:r>
          </a:p>
        </p:txBody>
      </p:sp>
      <p:sp>
        <p:nvSpPr>
          <p:cNvPr id="49157" name="Text Box 53"/>
          <p:cNvSpPr txBox="1">
            <a:spLocks noChangeArrowheads="1"/>
          </p:cNvSpPr>
          <p:nvPr/>
        </p:nvSpPr>
        <p:spPr bwMode="auto">
          <a:xfrm>
            <a:off x="4064000" y="3411538"/>
            <a:ext cx="2501900" cy="1146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Thread 1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s1:a = b + c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S2:g = a + </a:t>
            </a:r>
            <a:r>
              <a:rPr lang="en-US" altLang="zh-CN" sz="2400">
                <a:latin typeface="+mj-lt"/>
                <a:ea typeface="宋体" charset="0"/>
                <a:cs typeface="宋体" charset="0"/>
              </a:rPr>
              <a:t>f</a:t>
            </a:r>
          </a:p>
        </p:txBody>
      </p:sp>
      <p:sp>
        <p:nvSpPr>
          <p:cNvPr id="49158" name="Text Box 53"/>
          <p:cNvSpPr txBox="1">
            <a:spLocks noChangeArrowheads="1"/>
          </p:cNvSpPr>
          <p:nvPr/>
        </p:nvSpPr>
        <p:spPr bwMode="auto">
          <a:xfrm>
            <a:off x="6565900" y="3411538"/>
            <a:ext cx="2387600" cy="1146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charset="0"/>
                <a:cs typeface="楷体_GB2312" charset="0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Thread 2</a:t>
            </a:r>
          </a:p>
          <a:p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S3:</a:t>
            </a:r>
            <a:r>
              <a:rPr lang="en-US" altLang="zh-CN" sz="2400">
                <a:latin typeface="+mj-lt"/>
                <a:ea typeface="宋体" charset="0"/>
                <a:cs typeface="宋体" charset="0"/>
              </a:rPr>
              <a:t>f</a:t>
            </a: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0"/>
                <a:cs typeface="宋体" charset="0"/>
              </a:rPr>
              <a:t> = e + d</a:t>
            </a:r>
          </a:p>
          <a:p>
            <a:endParaRPr lang="en-US" altLang="zh-CN" sz="2400">
              <a:solidFill>
                <a:schemeClr val="tx1"/>
              </a:solidFill>
              <a:latin typeface="+mj-lt"/>
              <a:ea typeface="宋体" charset="0"/>
              <a:cs typeface="宋体" charset="0"/>
            </a:endParaRPr>
          </a:p>
        </p:txBody>
      </p:sp>
      <p:sp>
        <p:nvSpPr>
          <p:cNvPr id="49159" name="Rectangle 3"/>
          <p:cNvSpPr>
            <a:spLocks noChangeArrowheads="1"/>
          </p:cNvSpPr>
          <p:nvPr/>
        </p:nvSpPr>
        <p:spPr bwMode="auto">
          <a:xfrm>
            <a:off x="165100" y="5192713"/>
            <a:ext cx="3898900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03200" indent="-203200">
              <a:spcBef>
                <a:spcPct val="15000"/>
              </a:spcBef>
              <a:buSzPct val="100000"/>
            </a:pPr>
            <a:r>
              <a:rPr lang="en-US" altLang="zh-CN" sz="2400">
                <a:solidFill>
                  <a:schemeClr val="hlink"/>
                </a:solidFill>
                <a:latin typeface="+mj-lt"/>
              </a:rPr>
              <a:t>OpenMP, Pthreads</a:t>
            </a:r>
          </a:p>
          <a:p>
            <a:pPr marL="203200" indent="-203200">
              <a:spcBef>
                <a:spcPct val="15000"/>
              </a:spcBef>
              <a:buSzPct val="100000"/>
            </a:pPr>
            <a:r>
              <a:rPr lang="en-US" altLang="zh-CN" sz="2400">
                <a:solidFill>
                  <a:schemeClr val="hlink"/>
                </a:solidFill>
                <a:latin typeface="+mj-lt"/>
              </a:rPr>
              <a:t>Windows Threads</a:t>
            </a:r>
          </a:p>
        </p:txBody>
      </p:sp>
    </p:spTree>
    <p:extLst>
      <p:ext uri="{BB962C8B-B14F-4D97-AF65-F5344CB8AC3E}">
        <p14:creationId xmlns:p14="http://schemas.microsoft.com/office/powerpoint/2010/main" val="200744657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38200" y="5228272"/>
            <a:ext cx="6388287" cy="1477328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r>
              <a:rPr lang="en-US" sz="1800" dirty="0">
                <a:latin typeface="Courier New" pitchFamily="49" charset="0"/>
              </a:rPr>
              <a:t>/* thread routine */</a:t>
            </a:r>
          </a:p>
          <a:p>
            <a:r>
              <a:rPr lang="en-US" sz="1800" dirty="0">
                <a:latin typeface="Courier New" pitchFamily="49" charset="0"/>
              </a:rPr>
              <a:t>void *thread(void *</a:t>
            </a:r>
            <a:r>
              <a:rPr lang="en-US" sz="1800" dirty="0" err="1">
                <a:latin typeface="Courier New" pitchFamily="49" charset="0"/>
              </a:rPr>
              <a:t>vargp</a:t>
            </a:r>
            <a:r>
              <a:rPr lang="en-US" sz="1800" dirty="0">
                <a:latin typeface="Courier New" pitchFamily="49" charset="0"/>
              </a:rPr>
              <a:t>) {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printf</a:t>
            </a:r>
            <a:r>
              <a:rPr lang="en-US" sz="1800" dirty="0">
                <a:latin typeface="Courier New" pitchFamily="49" charset="0"/>
              </a:rPr>
              <a:t>("Hello, world!\n"); </a:t>
            </a:r>
          </a:p>
          <a:p>
            <a:r>
              <a:rPr lang="en-US" sz="1800" dirty="0">
                <a:latin typeface="Courier New" pitchFamily="49" charset="0"/>
              </a:rPr>
              <a:t>  return NULL;</a:t>
            </a:r>
          </a:p>
          <a:p>
            <a:r>
              <a:rPr lang="en-US" sz="1800" dirty="0">
                <a:latin typeface="Courier New" pitchFamily="49" charset="0"/>
              </a:rPr>
              <a:t>}</a:t>
            </a:r>
          </a:p>
        </p:txBody>
      </p:sp>
      <p:sp>
        <p:nvSpPr>
          <p:cNvPr id="808970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Pthreads "hello, world" Program</a:t>
            </a:r>
          </a:p>
        </p:txBody>
      </p:sp>
      <p:sp>
        <p:nvSpPr>
          <p:cNvPr id="808963" name="Rectangle 3"/>
          <p:cNvSpPr>
            <a:spLocks noChangeArrowheads="1"/>
          </p:cNvSpPr>
          <p:nvPr/>
        </p:nvSpPr>
        <p:spPr bwMode="auto">
          <a:xfrm>
            <a:off x="838200" y="1165225"/>
            <a:ext cx="6388287" cy="3970318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 dirty="0">
                <a:latin typeface="Courier New" pitchFamily="49" charset="0"/>
              </a:rPr>
              <a:t>/* </a:t>
            </a:r>
          </a:p>
          <a:p>
            <a:r>
              <a:rPr lang="en-US" sz="1800" dirty="0">
                <a:latin typeface="Courier New" pitchFamily="49" charset="0"/>
              </a:rPr>
              <a:t> * </a:t>
            </a:r>
            <a:r>
              <a:rPr lang="en-US" sz="1800" dirty="0" err="1">
                <a:latin typeface="Courier New" pitchFamily="49" charset="0"/>
              </a:rPr>
              <a:t>hello.c</a:t>
            </a:r>
            <a:r>
              <a:rPr lang="en-US" sz="1800" dirty="0">
                <a:latin typeface="Courier New" pitchFamily="49" charset="0"/>
              </a:rPr>
              <a:t> - </a:t>
            </a:r>
            <a:r>
              <a:rPr lang="en-US" sz="1800" dirty="0" err="1">
                <a:latin typeface="Courier New" pitchFamily="49" charset="0"/>
              </a:rPr>
              <a:t>Pthreads</a:t>
            </a:r>
            <a:r>
              <a:rPr lang="en-US" sz="1800" dirty="0">
                <a:latin typeface="Courier New" pitchFamily="49" charset="0"/>
              </a:rPr>
              <a:t> "hello, world" program </a:t>
            </a:r>
          </a:p>
          <a:p>
            <a:r>
              <a:rPr lang="en-US" sz="1800" dirty="0">
                <a:latin typeface="Courier New" pitchFamily="49" charset="0"/>
              </a:rPr>
              <a:t> */</a:t>
            </a:r>
          </a:p>
          <a:p>
            <a:r>
              <a:rPr lang="en-US" sz="1800" dirty="0">
                <a:latin typeface="Courier New" pitchFamily="49" charset="0"/>
              </a:rPr>
              <a:t>#include </a:t>
            </a:r>
            <a:r>
              <a:rPr lang="en-US" altLang="zh-CN" sz="1800" dirty="0">
                <a:latin typeface="Courier New" pitchFamily="49" charset="0"/>
              </a:rPr>
              <a:t>&lt;</a:t>
            </a:r>
            <a:r>
              <a:rPr lang="en-US" altLang="zh-CN" sz="1800" dirty="0" err="1">
                <a:latin typeface="Courier New" pitchFamily="49" charset="0"/>
              </a:rPr>
              <a:t>pthread.h</a:t>
            </a:r>
            <a:r>
              <a:rPr lang="en-US" altLang="zh-CN" sz="1800" dirty="0">
                <a:latin typeface="Courier New" pitchFamily="49" charset="0"/>
              </a:rPr>
              <a:t>&gt;</a:t>
            </a:r>
          </a:p>
          <a:p>
            <a:endParaRPr lang="en-US" sz="1800" dirty="0">
              <a:latin typeface="Courier New" pitchFamily="49" charset="0"/>
            </a:endParaRPr>
          </a:p>
          <a:p>
            <a:r>
              <a:rPr lang="en-US" dirty="0">
                <a:latin typeface="Courier New" pitchFamily="49" charset="0"/>
              </a:rPr>
              <a:t>v</a:t>
            </a:r>
            <a:r>
              <a:rPr lang="en-US" sz="1800" dirty="0">
                <a:latin typeface="Courier New" pitchFamily="49" charset="0"/>
              </a:rPr>
              <a:t>oid *thread(void *</a:t>
            </a:r>
            <a:r>
              <a:rPr lang="en-US" sz="1800" dirty="0" err="1">
                <a:latin typeface="Courier New" pitchFamily="49" charset="0"/>
              </a:rPr>
              <a:t>vargp</a:t>
            </a:r>
            <a:r>
              <a:rPr lang="en-US" sz="1800" dirty="0">
                <a:latin typeface="Courier New" pitchFamily="49" charset="0"/>
              </a:rPr>
              <a:t>);</a:t>
            </a:r>
          </a:p>
          <a:p>
            <a:endParaRPr lang="en-US" sz="1800" dirty="0">
              <a:latin typeface="Courier New" pitchFamily="49" charset="0"/>
            </a:endParaRPr>
          </a:p>
          <a:p>
            <a:r>
              <a:rPr lang="en-US" dirty="0" err="1">
                <a:latin typeface="Courier New" pitchFamily="49" charset="0"/>
              </a:rPr>
              <a:t>i</a:t>
            </a:r>
            <a:r>
              <a:rPr lang="en-US" sz="1800" dirty="0" err="1">
                <a:latin typeface="Courier New" pitchFamily="49" charset="0"/>
              </a:rPr>
              <a:t>nt</a:t>
            </a:r>
            <a:r>
              <a:rPr lang="en-US" sz="1800" dirty="0">
                <a:latin typeface="Courier New" pitchFamily="49" charset="0"/>
              </a:rPr>
              <a:t> main() {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sz="1800" dirty="0" err="1">
                <a:latin typeface="Courier New" pitchFamily="49" charset="0"/>
              </a:rPr>
              <a:t>pthread_t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tid</a:t>
            </a:r>
            <a:r>
              <a:rPr lang="en-US" sz="1800" dirty="0">
                <a:latin typeface="Courier New" pitchFamily="49" charset="0"/>
              </a:rPr>
              <a:t>;</a:t>
            </a:r>
          </a:p>
          <a:p>
            <a:endParaRPr lang="en-US" sz="1800" dirty="0">
              <a:latin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altLang="zh-CN" sz="1800" dirty="0" err="1">
                <a:latin typeface="Courier New" pitchFamily="49" charset="0"/>
              </a:rPr>
              <a:t>p</a:t>
            </a:r>
            <a:r>
              <a:rPr lang="en-US" sz="1800" dirty="0" err="1">
                <a:latin typeface="Courier New" pitchFamily="49" charset="0"/>
              </a:rPr>
              <a:t>thread_create</a:t>
            </a:r>
            <a:r>
              <a:rPr lang="en-US" sz="1800" dirty="0">
                <a:latin typeface="Courier New" pitchFamily="49" charset="0"/>
              </a:rPr>
              <a:t>(&amp;</a:t>
            </a:r>
            <a:r>
              <a:rPr lang="en-US" sz="1800" dirty="0" err="1">
                <a:latin typeface="Courier New" pitchFamily="49" charset="0"/>
              </a:rPr>
              <a:t>tid</a:t>
            </a:r>
            <a:r>
              <a:rPr lang="en-US" sz="1800" dirty="0">
                <a:latin typeface="Courier New" pitchFamily="49" charset="0"/>
              </a:rPr>
              <a:t>, NULL, thread, NULL);</a:t>
            </a:r>
          </a:p>
          <a:p>
            <a:r>
              <a:rPr lang="en-US" sz="1800" dirty="0">
                <a:latin typeface="Courier New" pitchFamily="49" charset="0"/>
              </a:rPr>
              <a:t>  </a:t>
            </a:r>
            <a:r>
              <a:rPr lang="en-US" altLang="zh-CN" sz="1800" dirty="0" err="1">
                <a:latin typeface="Courier New" pitchFamily="49" charset="0"/>
              </a:rPr>
              <a:t>p</a:t>
            </a:r>
            <a:r>
              <a:rPr lang="en-US" sz="1800" dirty="0" err="1">
                <a:latin typeface="Courier New" pitchFamily="49" charset="0"/>
              </a:rPr>
              <a:t>thread_join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</a:rPr>
              <a:t>tid</a:t>
            </a:r>
            <a:r>
              <a:rPr lang="en-US" sz="1800" dirty="0">
                <a:latin typeface="Courier New" pitchFamily="49" charset="0"/>
              </a:rPr>
              <a:t>, NULL);</a:t>
            </a:r>
          </a:p>
          <a:p>
            <a:r>
              <a:rPr lang="en-US" sz="1800" dirty="0">
                <a:latin typeface="Courier New" pitchFamily="49" charset="0"/>
              </a:rPr>
              <a:t>  exit(0);</a:t>
            </a:r>
          </a:p>
          <a:p>
            <a:r>
              <a:rPr lang="en-US" sz="1800" dirty="0">
                <a:latin typeface="Courier New" pitchFamily="49" charset="0"/>
              </a:rPr>
              <a:t>}</a:t>
            </a:r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6973099" y="2200414"/>
            <a:ext cx="1959191" cy="707886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/>
              <a:t>Thread attributes </a:t>
            </a:r>
          </a:p>
          <a:p>
            <a:pPr algn="ctr"/>
            <a:r>
              <a:rPr lang="en-US" sz="2000" i="1"/>
              <a:t>(usually NULL)</a:t>
            </a:r>
          </a:p>
        </p:txBody>
      </p:sp>
      <p:sp>
        <p:nvSpPr>
          <p:cNvPr id="808965" name="Text Box 5"/>
          <p:cNvSpPr txBox="1">
            <a:spLocks noChangeArrowheads="1"/>
          </p:cNvSpPr>
          <p:nvPr/>
        </p:nvSpPr>
        <p:spPr bwMode="auto">
          <a:xfrm>
            <a:off x="6973099" y="3191014"/>
            <a:ext cx="2018501" cy="707886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/>
              <a:t>Thread arguments</a:t>
            </a:r>
          </a:p>
          <a:p>
            <a:pPr algn="ctr"/>
            <a:r>
              <a:rPr lang="en-US" sz="2000" i="1"/>
              <a:t>(void *p) </a:t>
            </a:r>
          </a:p>
        </p:txBody>
      </p:sp>
      <p:sp>
        <p:nvSpPr>
          <p:cNvPr id="808966" name="Text Box 6"/>
          <p:cNvSpPr txBox="1">
            <a:spLocks noChangeArrowheads="1"/>
          </p:cNvSpPr>
          <p:nvPr/>
        </p:nvSpPr>
        <p:spPr bwMode="auto">
          <a:xfrm>
            <a:off x="6971512" y="4702314"/>
            <a:ext cx="1386918" cy="707886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/>
              <a:t>return value</a:t>
            </a:r>
          </a:p>
          <a:p>
            <a:pPr algn="ctr"/>
            <a:r>
              <a:rPr lang="en-US" sz="2000" i="1"/>
              <a:t>(void **p)</a:t>
            </a:r>
          </a:p>
        </p:txBody>
      </p:sp>
      <p:sp>
        <p:nvSpPr>
          <p:cNvPr id="808967" name="Line 7"/>
          <p:cNvSpPr>
            <a:spLocks noChangeShapeType="1"/>
          </p:cNvSpPr>
          <p:nvPr/>
        </p:nvSpPr>
        <p:spPr bwMode="auto">
          <a:xfrm flipH="1">
            <a:off x="4153699" y="2581414"/>
            <a:ext cx="281940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8968" name="Line 8"/>
          <p:cNvSpPr>
            <a:spLocks noChangeShapeType="1"/>
          </p:cNvSpPr>
          <p:nvPr/>
        </p:nvSpPr>
        <p:spPr bwMode="auto">
          <a:xfrm flipH="1">
            <a:off x="6172199" y="3495814"/>
            <a:ext cx="800899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8969" name="Line 9"/>
          <p:cNvSpPr>
            <a:spLocks noChangeShapeType="1"/>
          </p:cNvSpPr>
          <p:nvPr/>
        </p:nvSpPr>
        <p:spPr bwMode="auto">
          <a:xfrm flipH="1" flipV="1">
            <a:off x="3848899" y="4486414"/>
            <a:ext cx="312420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002" name="Rectangle 1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Execution of Threaded“hello, world”</a:t>
            </a:r>
          </a:p>
        </p:txBody>
      </p:sp>
      <p:sp>
        <p:nvSpPr>
          <p:cNvPr id="809987" name="Text Box 3"/>
          <p:cNvSpPr txBox="1">
            <a:spLocks noChangeArrowheads="1"/>
          </p:cNvSpPr>
          <p:nvPr/>
        </p:nvSpPr>
        <p:spPr bwMode="auto">
          <a:xfrm>
            <a:off x="2162175" y="1358900"/>
            <a:ext cx="1504950" cy="392113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main thread</a:t>
            </a:r>
          </a:p>
        </p:txBody>
      </p:sp>
      <p:sp>
        <p:nvSpPr>
          <p:cNvPr id="809988" name="Text Box 4"/>
          <p:cNvSpPr txBox="1">
            <a:spLocks noChangeArrowheads="1"/>
          </p:cNvSpPr>
          <p:nvPr/>
        </p:nvSpPr>
        <p:spPr bwMode="auto">
          <a:xfrm>
            <a:off x="6172200" y="2590800"/>
            <a:ext cx="1454150" cy="392113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/>
              <a:t>peer thread</a:t>
            </a:r>
          </a:p>
        </p:txBody>
      </p:sp>
      <p:sp>
        <p:nvSpPr>
          <p:cNvPr id="809989" name="Line 5"/>
          <p:cNvSpPr>
            <a:spLocks noChangeShapeType="1"/>
          </p:cNvSpPr>
          <p:nvPr/>
        </p:nvSpPr>
        <p:spPr bwMode="auto">
          <a:xfrm>
            <a:off x="2895600" y="2057400"/>
            <a:ext cx="19050" cy="3413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990" name="Line 6"/>
          <p:cNvSpPr>
            <a:spLocks noChangeShapeType="1"/>
          </p:cNvSpPr>
          <p:nvPr/>
        </p:nvSpPr>
        <p:spPr bwMode="auto">
          <a:xfrm>
            <a:off x="6724650" y="3260725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991" name="Text Box 7"/>
          <p:cNvSpPr txBox="1">
            <a:spLocks noChangeArrowheads="1"/>
          </p:cNvSpPr>
          <p:nvPr/>
        </p:nvSpPr>
        <p:spPr bwMode="auto">
          <a:xfrm>
            <a:off x="6800850" y="3551238"/>
            <a:ext cx="18224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latin typeface="Courier New" pitchFamily="49" charset="0"/>
              </a:rPr>
              <a:t>return NULL;</a:t>
            </a:r>
            <a:endParaRPr lang="en-US" sz="1800"/>
          </a:p>
        </p:txBody>
      </p:sp>
      <p:sp>
        <p:nvSpPr>
          <p:cNvPr id="809992" name="Line 8"/>
          <p:cNvSpPr>
            <a:spLocks noChangeShapeType="1"/>
          </p:cNvSpPr>
          <p:nvPr/>
        </p:nvSpPr>
        <p:spPr bwMode="auto">
          <a:xfrm>
            <a:off x="2895600" y="2438400"/>
            <a:ext cx="3829050" cy="822325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993" name="Text Box 9"/>
          <p:cNvSpPr txBox="1">
            <a:spLocks noChangeArrowheads="1"/>
          </p:cNvSpPr>
          <p:nvPr/>
        </p:nvSpPr>
        <p:spPr bwMode="auto">
          <a:xfrm>
            <a:off x="0" y="3505200"/>
            <a:ext cx="28638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800"/>
              <a:t>main thread waits for </a:t>
            </a:r>
          </a:p>
          <a:p>
            <a:pPr algn="r"/>
            <a:r>
              <a:rPr lang="en-US" sz="1800"/>
              <a:t>peer  thread to terminate</a:t>
            </a:r>
          </a:p>
        </p:txBody>
      </p:sp>
      <p:sp>
        <p:nvSpPr>
          <p:cNvPr id="809994" name="Line 10"/>
          <p:cNvSpPr>
            <a:spLocks noChangeShapeType="1"/>
          </p:cNvSpPr>
          <p:nvPr/>
        </p:nvSpPr>
        <p:spPr bwMode="auto">
          <a:xfrm flipH="1">
            <a:off x="2914650" y="3870325"/>
            <a:ext cx="3810000" cy="762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995" name="Text Box 11"/>
          <p:cNvSpPr txBox="1">
            <a:spLocks noChangeArrowheads="1"/>
          </p:cNvSpPr>
          <p:nvPr/>
        </p:nvSpPr>
        <p:spPr bwMode="auto">
          <a:xfrm>
            <a:off x="838200" y="5029200"/>
            <a:ext cx="2012950" cy="1190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800">
                <a:latin typeface="Courier New" pitchFamily="49" charset="0"/>
              </a:rPr>
              <a:t>exit()</a:t>
            </a:r>
            <a:r>
              <a:rPr lang="en-US" sz="1800"/>
              <a:t> </a:t>
            </a:r>
          </a:p>
          <a:p>
            <a:pPr algn="r"/>
            <a:r>
              <a:rPr lang="en-US" sz="1800"/>
              <a:t>terminates </a:t>
            </a:r>
          </a:p>
          <a:p>
            <a:pPr algn="r"/>
            <a:r>
              <a:rPr lang="en-US" sz="1800"/>
              <a:t>main thread and </a:t>
            </a:r>
          </a:p>
          <a:p>
            <a:pPr algn="r"/>
            <a:r>
              <a:rPr lang="en-US" sz="1800"/>
              <a:t>any peer threads</a:t>
            </a:r>
          </a:p>
        </p:txBody>
      </p:sp>
      <p:sp>
        <p:nvSpPr>
          <p:cNvPr id="809996" name="Text Box 12"/>
          <p:cNvSpPr txBox="1">
            <a:spLocks noChangeArrowheads="1"/>
          </p:cNvSpPr>
          <p:nvPr/>
        </p:nvSpPr>
        <p:spPr bwMode="auto">
          <a:xfrm>
            <a:off x="514350" y="2209800"/>
            <a:ext cx="23050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b="0"/>
              <a:t>call Pthread_create()</a:t>
            </a:r>
          </a:p>
        </p:txBody>
      </p:sp>
      <p:sp>
        <p:nvSpPr>
          <p:cNvPr id="809997" name="Text Box 13"/>
          <p:cNvSpPr txBox="1">
            <a:spLocks noChangeArrowheads="1"/>
          </p:cNvSpPr>
          <p:nvPr/>
        </p:nvSpPr>
        <p:spPr bwMode="auto">
          <a:xfrm>
            <a:off x="793750" y="2971800"/>
            <a:ext cx="20256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b="0"/>
              <a:t>call Pthread_join()</a:t>
            </a:r>
          </a:p>
        </p:txBody>
      </p:sp>
      <p:sp>
        <p:nvSpPr>
          <p:cNvPr id="809998" name="Text Box 14"/>
          <p:cNvSpPr txBox="1">
            <a:spLocks noChangeArrowheads="1"/>
          </p:cNvSpPr>
          <p:nvPr/>
        </p:nvSpPr>
        <p:spPr bwMode="auto">
          <a:xfrm>
            <a:off x="304800" y="4419600"/>
            <a:ext cx="25146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800" b="0"/>
              <a:t>Pthread_join() returns</a:t>
            </a:r>
          </a:p>
        </p:txBody>
      </p:sp>
      <p:sp>
        <p:nvSpPr>
          <p:cNvPr id="809999" name="Text Box 15"/>
          <p:cNvSpPr txBox="1">
            <a:spLocks noChangeArrowheads="1"/>
          </p:cNvSpPr>
          <p:nvPr/>
        </p:nvSpPr>
        <p:spPr bwMode="auto">
          <a:xfrm>
            <a:off x="6781800" y="3200400"/>
            <a:ext cx="1276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latin typeface="Courier New" pitchFamily="49" charset="0"/>
              </a:rPr>
              <a:t>printf()</a:t>
            </a:r>
            <a:endParaRPr lang="en-US" sz="1800"/>
          </a:p>
        </p:txBody>
      </p:sp>
      <p:sp>
        <p:nvSpPr>
          <p:cNvPr id="810000" name="Text Box 16"/>
          <p:cNvSpPr txBox="1">
            <a:spLocks noChangeArrowheads="1"/>
          </p:cNvSpPr>
          <p:nvPr/>
        </p:nvSpPr>
        <p:spPr bwMode="auto">
          <a:xfrm>
            <a:off x="6800850" y="3810000"/>
            <a:ext cx="1428750" cy="64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/>
              <a:t>(peer thread</a:t>
            </a:r>
          </a:p>
          <a:p>
            <a:r>
              <a:rPr lang="en-US" sz="1800" b="0"/>
              <a:t>terminates)</a:t>
            </a:r>
          </a:p>
        </p:txBody>
      </p:sp>
      <p:sp>
        <p:nvSpPr>
          <p:cNvPr id="810001" name="Text Box 17"/>
          <p:cNvSpPr txBox="1">
            <a:spLocks noChangeArrowheads="1"/>
          </p:cNvSpPr>
          <p:nvPr/>
        </p:nvSpPr>
        <p:spPr bwMode="auto">
          <a:xfrm>
            <a:off x="146050" y="2514600"/>
            <a:ext cx="26733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800" b="0"/>
              <a:t>Pthread_create() returns</a:t>
            </a:r>
          </a:p>
        </p:txBody>
      </p:sp>
    </p:spTree>
    <p:extLst>
      <p:ext uri="{BB962C8B-B14F-4D97-AF65-F5344CB8AC3E}">
        <p14:creationId xmlns:p14="http://schemas.microsoft.com/office/powerpoint/2010/main" val="402383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AAC50-8FE5-EC47-AE7A-C7D6AA34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Move/Store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E51B3-5748-B046-87EE-D2A89609E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Tens of Petabytes of data</a:t>
            </a:r>
          </a:p>
          <a:p>
            <a:r>
              <a:rPr kumimoji="1" lang="en-US" altLang="zh-CN" dirty="0"/>
              <a:t> Structured and unstructured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494025-1FCA-F64A-89D5-38C2F070C66D}"/>
              </a:ext>
            </a:extLst>
          </p:cNvPr>
          <p:cNvSpPr/>
          <p:nvPr/>
        </p:nvSpPr>
        <p:spPr>
          <a:xfrm>
            <a:off x="457198" y="2697649"/>
            <a:ext cx="6909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Calibri" charset="0"/>
              </a:rPr>
              <a:t>Tweets</a:t>
            </a:r>
            <a:r>
              <a:rPr lang="zh-CN" altLang="en-US" sz="2400" dirty="0">
                <a:latin typeface="Calibri" charset="0"/>
              </a:rPr>
              <a:t> </a:t>
            </a:r>
            <a:r>
              <a:rPr lang="en-US" altLang="zh-CN" sz="2400" dirty="0">
                <a:latin typeface="Calibri" charset="0"/>
              </a:rPr>
              <a:t>– Natural</a:t>
            </a:r>
            <a:r>
              <a:rPr lang="zh-CN" altLang="en-US" sz="2400" dirty="0">
                <a:latin typeface="Calibri" charset="0"/>
              </a:rPr>
              <a:t> </a:t>
            </a:r>
            <a:r>
              <a:rPr lang="en-US" altLang="zh-CN" sz="2400" dirty="0">
                <a:latin typeface="Calibri" charset="0"/>
              </a:rPr>
              <a:t>language - Unstructured</a:t>
            </a:r>
          </a:p>
          <a:p>
            <a:pPr>
              <a:defRPr/>
            </a:pPr>
            <a:r>
              <a:rPr lang="en-US" altLang="zh-CN" sz="2400" dirty="0">
                <a:latin typeface="Calibri" charset="0"/>
              </a:rPr>
              <a:t>Profile / Tags : JSON formatted semi-structured data</a:t>
            </a:r>
          </a:p>
          <a:p>
            <a:pPr>
              <a:defRPr/>
            </a:pPr>
            <a:r>
              <a:rPr lang="en-US" altLang="zh-CN" sz="2400" dirty="0">
                <a:latin typeface="Calibri" charset="0"/>
              </a:rPr>
              <a:t>Connections</a:t>
            </a:r>
            <a:r>
              <a:rPr lang="zh-CN" altLang="en-US" sz="2400" dirty="0">
                <a:latin typeface="Calibri" charset="0"/>
              </a:rPr>
              <a:t> </a:t>
            </a:r>
            <a:r>
              <a:rPr lang="en-US" altLang="zh-CN" sz="2400" dirty="0">
                <a:latin typeface="Calibri" charset="0"/>
              </a:rPr>
              <a:t>– Graph :</a:t>
            </a:r>
            <a:r>
              <a:rPr lang="en-US" altLang="zh-CN" sz="2400" dirty="0">
                <a:latin typeface="Calibri" charset="0"/>
                <a:ea typeface="宋体" charset="0"/>
              </a:rPr>
              <a:t>Unstructured</a:t>
            </a:r>
            <a:r>
              <a:rPr lang="zh-CN" altLang="en-US" sz="2400" dirty="0">
                <a:latin typeface="Calibri" charset="0"/>
                <a:ea typeface="宋体" charset="0"/>
              </a:rPr>
              <a:t> </a:t>
            </a:r>
            <a:r>
              <a:rPr lang="en-US" altLang="zh-CN" sz="2400" dirty="0">
                <a:latin typeface="Calibri" charset="0"/>
                <a:ea typeface="宋体" charset="0"/>
              </a:rPr>
              <a:t>data</a:t>
            </a:r>
            <a:endParaRPr lang="en-US" altLang="zh-CN" sz="2400" dirty="0">
              <a:latin typeface="Calibri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AE172D-DECB-8943-8882-F343C225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49" y="4012397"/>
            <a:ext cx="6052021" cy="26179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2EEF5A-073D-7E4D-B993-236A9595E0BA}"/>
              </a:ext>
            </a:extLst>
          </p:cNvPr>
          <p:cNvSpPr/>
          <p:nvPr/>
        </p:nvSpPr>
        <p:spPr>
          <a:xfrm>
            <a:off x="6268898" y="1378477"/>
            <a:ext cx="2563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{‘image’: [[200,155,0], [255,255,255], ...], </a:t>
            </a:r>
          </a:p>
          <a:p>
            <a:r>
              <a:rPr lang="en" altLang="zh-C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‘label’: ‘car’, ‘id’: 1}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344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3375"/>
            <a:ext cx="7962900" cy="573088"/>
          </a:xfrm>
        </p:spPr>
        <p:txBody>
          <a:bodyPr>
            <a:normAutofit fontScale="90000"/>
          </a:bodyPr>
          <a:lstStyle/>
          <a:p>
            <a:r>
              <a:rPr lang="en-US"/>
              <a:t>Posix Threads (Pthreads) Interface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914400"/>
            <a:ext cx="83947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err="1"/>
              <a:t>Pthreads</a:t>
            </a:r>
            <a:r>
              <a:rPr lang="en-US" i="1" dirty="0"/>
              <a:t>:</a:t>
            </a:r>
            <a:r>
              <a:rPr lang="en-US" dirty="0"/>
              <a:t> Standard interface for ~60 functions that manipulate threads from C programs</a:t>
            </a:r>
          </a:p>
          <a:p>
            <a:pPr lvl="1"/>
            <a:r>
              <a:rPr lang="en-US" dirty="0"/>
              <a:t>Creating and reaping threads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pthread_create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pthread_join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/>
              <a:t>Determining your thread ID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pthread_self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Terminating threads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pthread_cancel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pthread_exit</a:t>
            </a:r>
            <a:r>
              <a:rPr lang="en-US" dirty="0">
                <a:latin typeface="Courier New" pitchFamily="49" charset="0"/>
              </a:rPr>
              <a:t>()</a:t>
            </a:r>
            <a:endParaRPr lang="en-US" dirty="0"/>
          </a:p>
          <a:p>
            <a:pPr lvl="2"/>
            <a:r>
              <a:rPr lang="en-US" dirty="0">
                <a:latin typeface="Courier New" pitchFamily="49" charset="0"/>
              </a:rPr>
              <a:t>exit()</a:t>
            </a:r>
            <a:r>
              <a:rPr lang="en-US" dirty="0"/>
              <a:t> [terminates all threads] , </a:t>
            </a:r>
            <a:r>
              <a:rPr lang="en-US" dirty="0">
                <a:latin typeface="Courier New" pitchFamily="49" charset="0"/>
              </a:rPr>
              <a:t>RET </a:t>
            </a:r>
            <a:r>
              <a:rPr lang="en-US" dirty="0"/>
              <a:t>[terminates current thread]</a:t>
            </a:r>
          </a:p>
          <a:p>
            <a:pPr lvl="1"/>
            <a:r>
              <a:rPr lang="en-US" dirty="0"/>
              <a:t>Synchronizing access to shared variables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pthread_mutex_init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 err="1">
                <a:latin typeface="Courier New" pitchFamily="49" charset="0"/>
              </a:rPr>
              <a:t>pthread_mutex</a:t>
            </a:r>
            <a:r>
              <a:rPr lang="en-US" dirty="0">
                <a:latin typeface="Courier New" pitchFamily="49" charset="0"/>
              </a:rPr>
              <a:t>_[un]lock</a:t>
            </a:r>
          </a:p>
          <a:p>
            <a:pPr lvl="2"/>
            <a:r>
              <a:rPr lang="en-US" dirty="0" err="1">
                <a:latin typeface="Courier New" pitchFamily="49" charset="0"/>
              </a:rPr>
              <a:t>pthread_cond_init</a:t>
            </a:r>
            <a:endParaRPr lang="en-US" dirty="0">
              <a:latin typeface="Courier New" pitchFamily="49" charset="0"/>
            </a:endParaRPr>
          </a:p>
          <a:p>
            <a:pPr lvl="2"/>
            <a:r>
              <a:rPr lang="en-US" dirty="0" err="1">
                <a:latin typeface="Courier New" pitchFamily="49" charset="0"/>
              </a:rPr>
              <a:t>pthread_cond</a:t>
            </a:r>
            <a:r>
              <a:rPr lang="en-US" dirty="0">
                <a:latin typeface="Courier New" pitchFamily="49" charset="0"/>
              </a:rPr>
              <a:t>_[timed]wait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81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Examples: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Calculate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the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sum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of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array</a:t>
            </a:r>
            <a:endParaRPr kumimoji="1" lang="zh-CN" altLang="en-US" sz="3600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endParaRPr kumimoji="1"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61695" y="2624254"/>
            <a:ext cx="7092142" cy="2989156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void test(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elems</a:t>
            </a:r>
            <a:r>
              <a:rPr lang="en-US" altLang="zh-CN" dirty="0">
                <a:latin typeface="Courier New"/>
                <a:cs typeface="Courier New"/>
              </a:rPr>
              <a:t>,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stride) {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   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, result = 0;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    volatile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sink; </a:t>
            </a:r>
          </a:p>
          <a:p>
            <a:pPr>
              <a:lnSpc>
                <a:spcPct val="100000"/>
              </a:lnSpc>
            </a:pPr>
            <a:endParaRPr lang="en-US" altLang="zh-CN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    for (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 = 0;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 &lt; </a:t>
            </a:r>
            <a:r>
              <a:rPr lang="en-US" altLang="zh-CN" dirty="0" err="1">
                <a:latin typeface="Courier New"/>
                <a:cs typeface="Courier New"/>
              </a:rPr>
              <a:t>elems</a:t>
            </a:r>
            <a:r>
              <a:rPr lang="en-US" altLang="zh-CN" dirty="0">
                <a:latin typeface="Courier New"/>
                <a:cs typeface="Courier New"/>
              </a:rPr>
              <a:t>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 += stride)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	</a:t>
            </a:r>
            <a:r>
              <a:rPr lang="zh-CN" altLang="en-US" dirty="0">
                <a:latin typeface="Courier New"/>
                <a:cs typeface="Courier New"/>
              </a:rPr>
              <a:t>     </a:t>
            </a:r>
            <a:r>
              <a:rPr lang="en-US" altLang="zh-CN" dirty="0">
                <a:latin typeface="Courier New"/>
                <a:cs typeface="Courier New"/>
              </a:rPr>
              <a:t>result += data[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];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ourier New"/>
                <a:cs typeface="Courier New"/>
              </a:rPr>
              <a:t>    sink = result; </a:t>
            </a:r>
          </a:p>
          <a:p>
            <a:pPr>
              <a:lnSpc>
                <a:spcPct val="100000"/>
              </a:lnSpc>
            </a:pPr>
            <a:r>
              <a:rPr lang="zh-CN" altLang="zh-CN" dirty="0">
                <a:latin typeface="Courier New"/>
                <a:cs typeface="Courier New"/>
              </a:rPr>
              <a:t>}</a:t>
            </a:r>
            <a:endParaRPr lang="en-US" altLang="zh-CN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70894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threads</a:t>
            </a:r>
            <a:endParaRPr kumimoji="1"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562" y="1316550"/>
            <a:ext cx="8354965" cy="476520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0" bIns="0" anchor="t" anchorCtr="0">
            <a:noAutofit/>
          </a:bodyPr>
          <a:lstStyle/>
          <a:p>
            <a:r>
              <a:rPr lang="en-US" altLang="zh-CN" dirty="0">
                <a:latin typeface="Courier New"/>
                <a:cs typeface="Courier New"/>
              </a:rPr>
              <a:t>void *</a:t>
            </a:r>
            <a:r>
              <a:rPr lang="en-US" altLang="zh-CN" dirty="0" err="1">
                <a:latin typeface="Courier New"/>
                <a:cs typeface="Courier New"/>
              </a:rPr>
              <a:t>sum_thread</a:t>
            </a:r>
            <a:r>
              <a:rPr lang="en-US" altLang="zh-CN" dirty="0">
                <a:latin typeface="Courier New"/>
                <a:cs typeface="Courier New"/>
              </a:rPr>
              <a:t>(void *);</a:t>
            </a:r>
            <a:r>
              <a:rPr lang="zh-CN" altLang="en-US" dirty="0">
                <a:latin typeface="Courier New"/>
                <a:cs typeface="Courier New"/>
              </a:rPr>
              <a:t>  </a:t>
            </a:r>
            <a:endParaRPr lang="en-US" altLang="zh-CN" dirty="0">
              <a:latin typeface="Courier New"/>
              <a:cs typeface="Courier New"/>
            </a:endParaRPr>
          </a:p>
          <a:p>
            <a:endParaRPr lang="en-US" altLang="zh-CN" dirty="0">
              <a:latin typeface="Courier New" pitchFamily="49" charset="0"/>
            </a:endParaRPr>
          </a:p>
          <a:p>
            <a:r>
              <a:rPr lang="en-US" altLang="zh-CN" dirty="0">
                <a:latin typeface="Courier New" pitchFamily="49" charset="0"/>
              </a:rPr>
              <a:t>volatile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long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 err="1">
                <a:latin typeface="Courier New" pitchFamily="49" charset="0"/>
              </a:rPr>
              <a:t>global_sum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= 0; </a:t>
            </a:r>
            <a:r>
              <a:rPr lang="en-US" altLang="zh-CN" dirty="0">
                <a:solidFill>
                  <a:srgbClr val="9D3E40"/>
                </a:solidFill>
                <a:latin typeface="Courier New" pitchFamily="49" charset="0"/>
              </a:rPr>
              <a:t>/* global */</a:t>
            </a:r>
          </a:p>
          <a:p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r>
              <a:rPr lang="en-US" altLang="zh-CN" dirty="0">
                <a:solidFill>
                  <a:srgbClr val="9D3E40"/>
                </a:solidFill>
                <a:latin typeface="Courier New" pitchFamily="49" charset="0"/>
              </a:rPr>
              <a:t>main()</a:t>
            </a:r>
          </a:p>
          <a:p>
            <a:r>
              <a:rPr lang="zh-CN" altLang="zh-CN" dirty="0">
                <a:solidFill>
                  <a:srgbClr val="9D3E40"/>
                </a:solidFill>
                <a:latin typeface="Courier New" pitchFamily="49" charset="0"/>
              </a:rPr>
              <a:t>{</a:t>
            </a:r>
            <a:endParaRPr lang="en-US" altLang="zh-CN" dirty="0">
              <a:solidFill>
                <a:srgbClr val="9D3E40"/>
              </a:solidFill>
              <a:latin typeface="Courier New" pitchFamily="49" charset="0"/>
            </a:endParaRPr>
          </a:p>
          <a:p>
            <a:r>
              <a:rPr lang="en-US" altLang="zh-CN" dirty="0">
                <a:solidFill>
                  <a:srgbClr val="9D3E40"/>
                </a:solidFill>
                <a:latin typeface="Courier New" pitchFamily="49" charset="0"/>
              </a:rPr>
              <a:t>…</a:t>
            </a:r>
          </a:p>
          <a:p>
            <a:r>
              <a:rPr lang="da-DK" altLang="zh-CN" dirty="0">
                <a:latin typeface="Courier New" pitchFamily="49" charset="0"/>
              </a:rPr>
              <a:t> 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da-DK" altLang="zh-CN" dirty="0">
                <a:latin typeface="Courier New" pitchFamily="49" charset="0"/>
              </a:rPr>
              <a:t>for (</a:t>
            </a:r>
            <a:r>
              <a:rPr lang="da-DK" altLang="zh-CN" dirty="0" err="1">
                <a:latin typeface="Courier New" pitchFamily="49" charset="0"/>
              </a:rPr>
              <a:t>int</a:t>
            </a:r>
            <a:r>
              <a:rPr lang="da-DK" altLang="zh-CN" dirty="0">
                <a:latin typeface="Courier New" pitchFamily="49" charset="0"/>
              </a:rPr>
              <a:t> i = 0; i &lt; N; i++)</a:t>
            </a:r>
          </a:p>
          <a:p>
            <a:r>
              <a:rPr lang="da-DK" altLang="zh-CN" dirty="0">
                <a:latin typeface="Courier New" pitchFamily="49" charset="0"/>
              </a:rPr>
              <a:t>       </a:t>
            </a:r>
            <a:r>
              <a:rPr lang="da-DK" altLang="zh-CN" dirty="0" err="1">
                <a:latin typeface="Courier New" pitchFamily="49" charset="0"/>
              </a:rPr>
              <a:t>pthread_create</a:t>
            </a:r>
            <a:r>
              <a:rPr lang="da-DK" altLang="zh-CN" dirty="0">
                <a:latin typeface="Courier New" pitchFamily="49" charset="0"/>
              </a:rPr>
              <a:t>(&amp;tid[i], NULL, </a:t>
            </a:r>
            <a:r>
              <a:rPr lang="da-DK" altLang="zh-CN" dirty="0" err="1">
                <a:latin typeface="Courier New" pitchFamily="49" charset="0"/>
              </a:rPr>
              <a:t>sum_thread</a:t>
            </a:r>
            <a:r>
              <a:rPr lang="da-DK" altLang="zh-CN" dirty="0">
                <a:latin typeface="Courier New" pitchFamily="49" charset="0"/>
              </a:rPr>
              <a:t>, (</a:t>
            </a:r>
            <a:r>
              <a:rPr lang="da-DK" altLang="zh-CN" dirty="0" err="1">
                <a:latin typeface="Courier New" pitchFamily="49" charset="0"/>
              </a:rPr>
              <a:t>void</a:t>
            </a:r>
            <a:r>
              <a:rPr lang="da-DK" altLang="zh-CN" dirty="0">
                <a:latin typeface="Courier New" pitchFamily="49" charset="0"/>
              </a:rPr>
              <a:t>*)i);</a:t>
            </a:r>
          </a:p>
          <a:p>
            <a:r>
              <a:rPr lang="da-DK" altLang="zh-CN" dirty="0">
                <a:latin typeface="Courier New" pitchFamily="49" charset="0"/>
              </a:rPr>
              <a:t> </a:t>
            </a:r>
          </a:p>
          <a:p>
            <a:r>
              <a:rPr lang="zh-CN" altLang="zh-CN" dirty="0">
                <a:latin typeface="Courier New" pitchFamily="49" charset="0"/>
              </a:rPr>
              <a:t> </a:t>
            </a:r>
            <a:r>
              <a:rPr lang="zh-CN" altLang="en-US" dirty="0">
                <a:latin typeface="Courier New" pitchFamily="49" charset="0"/>
              </a:rPr>
              <a:t>  </a:t>
            </a:r>
            <a:r>
              <a:rPr lang="da-DK" altLang="zh-CN" dirty="0">
                <a:latin typeface="Courier New" pitchFamily="49" charset="0"/>
              </a:rPr>
              <a:t>for (</a:t>
            </a:r>
            <a:r>
              <a:rPr lang="da-DK" altLang="zh-CN" dirty="0" err="1">
                <a:latin typeface="Courier New" pitchFamily="49" charset="0"/>
              </a:rPr>
              <a:t>int</a:t>
            </a:r>
            <a:r>
              <a:rPr lang="da-DK" altLang="zh-CN" dirty="0">
                <a:latin typeface="Courier New" pitchFamily="49" charset="0"/>
              </a:rPr>
              <a:t> i = 0; i &lt; N; i++)</a:t>
            </a:r>
          </a:p>
          <a:p>
            <a:r>
              <a:rPr lang="en-US" altLang="zh-CN" dirty="0">
                <a:latin typeface="Courier New" pitchFamily="49" charset="0"/>
              </a:rPr>
              <a:t>       </a:t>
            </a:r>
            <a:r>
              <a:rPr lang="en-US" altLang="zh-CN" dirty="0" err="1">
                <a:latin typeface="Courier New" pitchFamily="49" charset="0"/>
              </a:rPr>
              <a:t>pthread_join</a:t>
            </a:r>
            <a:r>
              <a:rPr lang="en-US" altLang="zh-CN" dirty="0">
                <a:latin typeface="Courier New" pitchFamily="49" charset="0"/>
              </a:rPr>
              <a:t>(</a:t>
            </a:r>
            <a:r>
              <a:rPr lang="en-US" altLang="zh-CN" dirty="0" err="1">
                <a:latin typeface="Courier New" pitchFamily="49" charset="0"/>
              </a:rPr>
              <a:t>tid</a:t>
            </a:r>
            <a:r>
              <a:rPr lang="en-US" altLang="zh-CN" dirty="0">
                <a:latin typeface="Courier New" pitchFamily="49" charset="0"/>
              </a:rPr>
              <a:t>[</a:t>
            </a:r>
            <a:r>
              <a:rPr lang="en-US" altLang="zh-CN" dirty="0" err="1">
                <a:latin typeface="Courier New" pitchFamily="49" charset="0"/>
              </a:rPr>
              <a:t>i</a:t>
            </a:r>
            <a:r>
              <a:rPr lang="en-US" altLang="zh-CN" dirty="0">
                <a:latin typeface="Courier New" pitchFamily="49" charset="0"/>
              </a:rPr>
              <a:t>], NULL);</a:t>
            </a:r>
          </a:p>
          <a:p>
            <a:r>
              <a:rPr lang="zh-CN" altLang="zh-CN" dirty="0">
                <a:latin typeface="Courier New" pitchFamily="49" charset="0"/>
              </a:rPr>
              <a:t>}</a:t>
            </a:r>
            <a:endParaRPr lang="en-US" altLang="zh-CN" dirty="0">
              <a:latin typeface="Courier New" pitchFamily="49" charset="0"/>
            </a:endParaRPr>
          </a:p>
          <a:p>
            <a:endParaRPr lang="en-US" altLang="zh-CN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36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612740"/>
            <a:ext cx="8354965" cy="476520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0" bIns="0" anchor="t" anchorCtr="0">
            <a:noAutofit/>
          </a:bodyPr>
          <a:lstStyle/>
          <a:p>
            <a:r>
              <a:rPr lang="en-US" altLang="zh-CN" dirty="0">
                <a:latin typeface="Courier New"/>
                <a:cs typeface="Courier New"/>
              </a:rPr>
              <a:t>void *</a:t>
            </a:r>
            <a:r>
              <a:rPr lang="en-US" altLang="zh-CN" dirty="0" err="1">
                <a:latin typeface="Courier New"/>
                <a:cs typeface="Courier New"/>
              </a:rPr>
              <a:t>sum_thread</a:t>
            </a:r>
            <a:r>
              <a:rPr lang="en-US" altLang="zh-CN" dirty="0">
                <a:latin typeface="Courier New"/>
                <a:cs typeface="Courier New"/>
              </a:rPr>
              <a:t>(void *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)</a:t>
            </a:r>
          </a:p>
          <a:p>
            <a:r>
              <a:rPr lang="en-US" altLang="zh-CN" dirty="0">
                <a:latin typeface="Courier New"/>
                <a:cs typeface="Courier New"/>
              </a:rPr>
              <a:t>{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long sum;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myid</a:t>
            </a:r>
            <a:r>
              <a:rPr lang="en-US" altLang="zh-CN" dirty="0">
                <a:latin typeface="Courier New"/>
                <a:cs typeface="Courier New"/>
              </a:rPr>
              <a:t> = (long) 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;</a:t>
            </a:r>
          </a:p>
          <a:p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start =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myid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4;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end = (myid+1)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4 - 1;</a:t>
            </a:r>
          </a:p>
          <a:p>
            <a:endParaRPr lang="en-U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sum = 0;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for (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=start;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&lt;=end;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++)</a:t>
            </a:r>
          </a:p>
          <a:p>
            <a:r>
              <a:rPr lang="is-IS" altLang="zh-CN" dirty="0">
                <a:latin typeface="Courier New"/>
                <a:cs typeface="Courier New"/>
              </a:rPr>
              <a:t>            sum += x[i];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		</a:t>
            </a:r>
            <a:r>
              <a:rPr lang="zh-CN" altLang="en-US" dirty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global_sum += sum;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</a:p>
          <a:p>
            <a:endParaRPr lang="is-I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return NULL;</a:t>
            </a:r>
          </a:p>
          <a:p>
            <a:r>
              <a:rPr lang="is-IS" altLang="zh-CN" dirty="0">
                <a:latin typeface="Courier New"/>
                <a:cs typeface="Courier New"/>
              </a:rPr>
              <a:t>}</a:t>
            </a:r>
          </a:p>
          <a:p>
            <a:endParaRPr lang="en-US" altLang="zh-CN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14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7759700" cy="573088"/>
          </a:xfrm>
        </p:spPr>
        <p:txBody>
          <a:bodyPr>
            <a:normAutofit fontScale="90000"/>
          </a:bodyPr>
          <a:lstStyle/>
          <a:p>
            <a:r>
              <a:rPr lang="en-US"/>
              <a:t>Semaphores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200150"/>
            <a:ext cx="8442325" cy="54292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00000"/>
                </a:solidFill>
              </a:rPr>
              <a:t>Semaphore:</a:t>
            </a:r>
            <a:r>
              <a:rPr lang="en-US" i="1" dirty="0"/>
              <a:t> </a:t>
            </a:r>
            <a:r>
              <a:rPr lang="en-US" dirty="0"/>
              <a:t> non-negative global integer synchronization variable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Manipulated by </a:t>
            </a:r>
            <a:r>
              <a:rPr lang="en-US" i="1" dirty="0"/>
              <a:t>P </a:t>
            </a:r>
            <a:r>
              <a:rPr lang="en-US" dirty="0"/>
              <a:t>and </a:t>
            </a:r>
            <a:r>
              <a:rPr lang="en-US" i="1" dirty="0"/>
              <a:t>V</a:t>
            </a:r>
            <a:r>
              <a:rPr lang="en-US" dirty="0"/>
              <a:t> operations:</a:t>
            </a:r>
          </a:p>
          <a:p>
            <a:pPr lvl="1">
              <a:lnSpc>
                <a:spcPct val="97000"/>
              </a:lnSpc>
            </a:pPr>
            <a:r>
              <a:rPr lang="en-US" i="1" dirty="0"/>
              <a:t>P(s):</a:t>
            </a:r>
            <a:r>
              <a:rPr lang="en-US" dirty="0"/>
              <a:t>  [  </a:t>
            </a:r>
            <a:r>
              <a:rPr lang="en-US" b="1" dirty="0">
                <a:latin typeface="Courier New" pitchFamily="49" charset="0"/>
              </a:rPr>
              <a:t>while (s == 0) wait(); s--; </a:t>
            </a:r>
            <a:r>
              <a:rPr lang="en-US" dirty="0"/>
              <a:t>]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Dutch for "</a:t>
            </a:r>
            <a:r>
              <a:rPr lang="en-US" dirty="0" err="1"/>
              <a:t>Proberen</a:t>
            </a:r>
            <a:r>
              <a:rPr lang="en-US" dirty="0"/>
              <a:t>" (test)</a:t>
            </a:r>
          </a:p>
          <a:p>
            <a:pPr lvl="1">
              <a:lnSpc>
                <a:spcPct val="97000"/>
              </a:lnSpc>
            </a:pPr>
            <a:r>
              <a:rPr lang="en-US" i="1" dirty="0"/>
              <a:t>V(s):</a:t>
            </a:r>
            <a:r>
              <a:rPr lang="en-US" dirty="0"/>
              <a:t>  [  </a:t>
            </a:r>
            <a:r>
              <a:rPr lang="en-US" b="1" dirty="0">
                <a:latin typeface="Courier New" pitchFamily="49" charset="0"/>
              </a:rPr>
              <a:t>s++; </a:t>
            </a:r>
            <a:r>
              <a:rPr lang="en-US" dirty="0"/>
              <a:t>]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Dutch for "</a:t>
            </a:r>
            <a:r>
              <a:rPr lang="en-US" dirty="0" err="1"/>
              <a:t>Verhogen</a:t>
            </a:r>
            <a:r>
              <a:rPr lang="en-US" dirty="0"/>
              <a:t>" (increment)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OS kernel guarantees that operations between brackets [ ] are executed indivisibly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Only one </a:t>
            </a:r>
            <a:r>
              <a:rPr lang="en-US" i="1" dirty="0"/>
              <a:t>P</a:t>
            </a:r>
            <a:r>
              <a:rPr lang="en-US" dirty="0"/>
              <a:t> or </a:t>
            </a:r>
            <a:r>
              <a:rPr lang="en-US" i="1" dirty="0"/>
              <a:t>V</a:t>
            </a:r>
            <a:r>
              <a:rPr lang="en-US" dirty="0"/>
              <a:t> operation at a time can modify s.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When </a:t>
            </a:r>
            <a:r>
              <a:rPr lang="en-US" b="1" dirty="0">
                <a:latin typeface="Courier New" pitchFamily="49" charset="0"/>
              </a:rPr>
              <a:t>while</a:t>
            </a:r>
            <a:r>
              <a:rPr lang="en-US" dirty="0"/>
              <a:t> loop in </a:t>
            </a:r>
            <a:r>
              <a:rPr lang="en-US" i="1" dirty="0"/>
              <a:t>P</a:t>
            </a:r>
            <a:r>
              <a:rPr lang="en-US" dirty="0"/>
              <a:t> terminates, only that  </a:t>
            </a:r>
            <a:r>
              <a:rPr lang="en-US" i="1" dirty="0"/>
              <a:t>P</a:t>
            </a:r>
            <a:r>
              <a:rPr lang="en-US" dirty="0"/>
              <a:t> can decrement </a:t>
            </a:r>
            <a:r>
              <a:rPr lang="en-US" b="1" dirty="0">
                <a:latin typeface="Courier New" pitchFamily="49" charset="0"/>
              </a:rPr>
              <a:t>s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85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Semaphore invariant: </a:t>
            </a:r>
            <a:r>
              <a:rPr lang="en-US" i="1" dirty="0">
                <a:solidFill>
                  <a:srgbClr val="C00000"/>
                </a:solidFill>
              </a:rPr>
              <a:t>(s &gt;= 0)</a:t>
            </a:r>
          </a:p>
        </p:txBody>
      </p:sp>
    </p:spTree>
    <p:extLst>
      <p:ext uri="{BB962C8B-B14F-4D97-AF65-F5344CB8AC3E}">
        <p14:creationId xmlns:p14="http://schemas.microsoft.com/office/powerpoint/2010/main" val="439704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Semaphore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6754"/>
            <a:ext cx="7896225" cy="54212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/>
              <a:t>Pthreads</a:t>
            </a:r>
            <a:r>
              <a:rPr lang="en-US" dirty="0"/>
              <a:t> functions: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692" y="1958876"/>
            <a:ext cx="8634508" cy="1754327"/>
          </a:xfrm>
          <a:prstGeom prst="rect">
            <a:avLst/>
          </a:prstGeom>
          <a:solidFill>
            <a:srgbClr val="F6F5B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#include &lt;</a:t>
            </a:r>
            <a:r>
              <a:rPr lang="en-US" sz="1800" dirty="0" err="1">
                <a:latin typeface="Courier New"/>
                <a:cs typeface="Courier New"/>
              </a:rPr>
              <a:t>semaphore.h</a:t>
            </a:r>
            <a:r>
              <a:rPr lang="en-US" sz="1800" dirty="0">
                <a:latin typeface="Courier New"/>
                <a:cs typeface="Courier New"/>
              </a:rPr>
              <a:t>&gt;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sem_init(sem_t</a:t>
            </a:r>
            <a:r>
              <a:rPr lang="en-US" sz="1800" dirty="0">
                <a:latin typeface="Courier New"/>
                <a:cs typeface="Courier New"/>
              </a:rPr>
              <a:t> *</a:t>
            </a:r>
            <a:r>
              <a:rPr lang="en-US" sz="1800" dirty="0" err="1">
                <a:latin typeface="Courier New"/>
                <a:cs typeface="Courier New"/>
              </a:rPr>
              <a:t>sem</a:t>
            </a:r>
            <a:r>
              <a:rPr lang="en-US" sz="1800" dirty="0">
                <a:latin typeface="Courier New"/>
                <a:cs typeface="Courier New"/>
              </a:rPr>
              <a:t>, 0, unsigned </a:t>
            </a:r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val</a:t>
            </a:r>
            <a:r>
              <a:rPr lang="en-US" sz="1800" dirty="0">
                <a:latin typeface="Courier New"/>
                <a:cs typeface="Courier New"/>
              </a:rPr>
              <a:t>);} /* </a:t>
            </a:r>
            <a:r>
              <a:rPr lang="en-US" sz="1800" dirty="0" err="1">
                <a:latin typeface="Courier New"/>
                <a:cs typeface="Courier New"/>
              </a:rPr>
              <a:t>s</a:t>
            </a:r>
            <a:r>
              <a:rPr lang="en-US" sz="1800" dirty="0">
                <a:latin typeface="Courier New"/>
                <a:cs typeface="Courier New"/>
              </a:rPr>
              <a:t> = </a:t>
            </a:r>
            <a:r>
              <a:rPr lang="en-US" sz="1800" dirty="0" err="1">
                <a:latin typeface="Courier New"/>
                <a:cs typeface="Courier New"/>
              </a:rPr>
              <a:t>val</a:t>
            </a:r>
            <a:r>
              <a:rPr lang="en-US" sz="1800" dirty="0">
                <a:latin typeface="Courier New"/>
                <a:cs typeface="Courier New"/>
              </a:rPr>
              <a:t> */</a:t>
            </a:r>
          </a:p>
          <a:p>
            <a:endParaRPr lang="en-US" sz="1800" dirty="0">
              <a:latin typeface="Courier New"/>
              <a:cs typeface="Courier New"/>
            </a:endParaRPr>
          </a:p>
          <a:p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sem_wait(sem_t</a:t>
            </a:r>
            <a:r>
              <a:rPr lang="en-US" sz="1800" dirty="0">
                <a:latin typeface="Courier New"/>
                <a:cs typeface="Courier New"/>
              </a:rPr>
              <a:t> *</a:t>
            </a:r>
            <a:r>
              <a:rPr lang="en-US" sz="1800" dirty="0" err="1">
                <a:latin typeface="Courier New"/>
                <a:cs typeface="Courier New"/>
              </a:rPr>
              <a:t>s</a:t>
            </a:r>
            <a:r>
              <a:rPr lang="en-US" sz="1800" dirty="0">
                <a:latin typeface="Courier New"/>
                <a:cs typeface="Courier New"/>
              </a:rPr>
              <a:t>);  /* </a:t>
            </a:r>
            <a:r>
              <a:rPr lang="en-US" sz="1800" dirty="0" err="1">
                <a:latin typeface="Courier New"/>
                <a:cs typeface="Courier New"/>
              </a:rPr>
              <a:t>P(s</a:t>
            </a:r>
            <a:r>
              <a:rPr lang="en-US" sz="1800" dirty="0">
                <a:latin typeface="Courier New"/>
                <a:cs typeface="Courier New"/>
              </a:rPr>
              <a:t>) */</a:t>
            </a:r>
          </a:p>
          <a:p>
            <a:r>
              <a:rPr lang="en-US" sz="1800" dirty="0" err="1">
                <a:latin typeface="Courier New"/>
                <a:cs typeface="Courier New"/>
              </a:rPr>
              <a:t>int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sem_post(sem_t</a:t>
            </a:r>
            <a:r>
              <a:rPr lang="en-US" sz="1800" dirty="0">
                <a:latin typeface="Courier New"/>
                <a:cs typeface="Courier New"/>
              </a:rPr>
              <a:t> *</a:t>
            </a:r>
            <a:r>
              <a:rPr lang="en-US" sz="1800" dirty="0" err="1">
                <a:latin typeface="Courier New"/>
                <a:cs typeface="Courier New"/>
              </a:rPr>
              <a:t>s</a:t>
            </a:r>
            <a:r>
              <a:rPr lang="en-US" sz="1800" dirty="0">
                <a:latin typeface="Courier New"/>
                <a:cs typeface="Courier New"/>
              </a:rPr>
              <a:t>);  /* </a:t>
            </a:r>
            <a:r>
              <a:rPr lang="en-US" sz="1800" dirty="0" err="1">
                <a:latin typeface="Courier New"/>
                <a:cs typeface="Courier New"/>
              </a:rPr>
              <a:t>V(s</a:t>
            </a:r>
            <a:r>
              <a:rPr lang="en-US" sz="1800" dirty="0">
                <a:latin typeface="Courier New"/>
                <a:cs typeface="Courier New"/>
              </a:rPr>
              <a:t>) */</a:t>
            </a:r>
          </a:p>
        </p:txBody>
      </p:sp>
    </p:spTree>
    <p:extLst>
      <p:ext uri="{BB962C8B-B14F-4D97-AF65-F5344CB8AC3E}">
        <p14:creationId xmlns:p14="http://schemas.microsoft.com/office/powerpoint/2010/main" val="2604490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endParaRPr kumimoji="1"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612740"/>
            <a:ext cx="8354965" cy="4765209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tIns="0" bIns="0" anchor="t" anchorCtr="0">
            <a:noAutofit/>
          </a:bodyPr>
          <a:lstStyle/>
          <a:p>
            <a:r>
              <a:rPr lang="en-US" altLang="zh-CN" dirty="0">
                <a:latin typeface="Courier New"/>
                <a:cs typeface="Courier New"/>
              </a:rPr>
              <a:t>void *</a:t>
            </a:r>
            <a:r>
              <a:rPr lang="en-US" altLang="zh-CN" dirty="0" err="1">
                <a:latin typeface="Courier New"/>
                <a:cs typeface="Courier New"/>
              </a:rPr>
              <a:t>sum_thread</a:t>
            </a:r>
            <a:r>
              <a:rPr lang="en-US" altLang="zh-CN" dirty="0">
                <a:latin typeface="Courier New"/>
                <a:cs typeface="Courier New"/>
              </a:rPr>
              <a:t>(void *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)</a:t>
            </a:r>
          </a:p>
          <a:p>
            <a:r>
              <a:rPr lang="en-US" altLang="zh-CN" dirty="0">
                <a:latin typeface="Courier New"/>
                <a:cs typeface="Courier New"/>
              </a:rPr>
              <a:t>{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long sum;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myid</a:t>
            </a:r>
            <a:r>
              <a:rPr lang="en-US" altLang="zh-CN" dirty="0">
                <a:latin typeface="Courier New"/>
                <a:cs typeface="Courier New"/>
              </a:rPr>
              <a:t> = (long) </a:t>
            </a:r>
            <a:r>
              <a:rPr lang="en-US" altLang="zh-CN" dirty="0" err="1">
                <a:latin typeface="Courier New"/>
                <a:cs typeface="Courier New"/>
              </a:rPr>
              <a:t>vargp</a:t>
            </a:r>
            <a:r>
              <a:rPr lang="en-US" altLang="zh-CN" dirty="0">
                <a:latin typeface="Courier New"/>
                <a:cs typeface="Courier New"/>
              </a:rPr>
              <a:t>;</a:t>
            </a:r>
          </a:p>
          <a:p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start =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myid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4;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end = (myid+1) * </a:t>
            </a:r>
            <a:r>
              <a:rPr lang="en-US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sample_num</a:t>
            </a:r>
            <a:r>
              <a:rPr lang="en-US" altLang="zh-CN" dirty="0">
                <a:solidFill>
                  <a:srgbClr val="FF0000"/>
                </a:solidFill>
                <a:latin typeface="Courier New"/>
                <a:cs typeface="Courier New"/>
              </a:rPr>
              <a:t> / 4 - 1;</a:t>
            </a:r>
          </a:p>
          <a:p>
            <a:endParaRPr lang="en-U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sum = 0;</a:t>
            </a:r>
          </a:p>
          <a:p>
            <a:r>
              <a:rPr lang="en-US" altLang="zh-CN" dirty="0">
                <a:latin typeface="Courier New"/>
                <a:cs typeface="Courier New"/>
              </a:rPr>
              <a:t>        for (</a:t>
            </a:r>
            <a:r>
              <a:rPr lang="en-US" altLang="zh-CN" dirty="0" err="1">
                <a:latin typeface="Courier New"/>
                <a:cs typeface="Courier New"/>
              </a:rPr>
              <a:t>int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=start;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&lt;=end; </a:t>
            </a:r>
            <a:r>
              <a:rPr lang="en-US" altLang="zh-CN" dirty="0" err="1">
                <a:latin typeface="Courier New"/>
                <a:cs typeface="Courier New"/>
              </a:rPr>
              <a:t>i</a:t>
            </a:r>
            <a:r>
              <a:rPr lang="en-US" altLang="zh-CN" dirty="0">
                <a:latin typeface="Courier New"/>
                <a:cs typeface="Courier New"/>
              </a:rPr>
              <a:t>++)</a:t>
            </a:r>
          </a:p>
          <a:p>
            <a:r>
              <a:rPr lang="is-IS" altLang="zh-CN" dirty="0">
                <a:latin typeface="Courier New"/>
                <a:cs typeface="Courier New"/>
              </a:rPr>
              <a:t>            sum += x[i];</a:t>
            </a:r>
          </a:p>
          <a:p>
            <a:endParaRPr lang="is-IS" altLang="zh-CN" dirty="0">
              <a:latin typeface="Courier New"/>
              <a:cs typeface="Courier New"/>
            </a:endParaRPr>
          </a:p>
          <a:p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fr-FR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sem_wait</a:t>
            </a:r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(&amp;</a:t>
            </a:r>
            <a:r>
              <a:rPr lang="fr-FR" altLang="zh-CN" dirty="0" err="1">
                <a:solidFill>
                  <a:srgbClr val="FF0000"/>
                </a:solidFill>
                <a:latin typeface="Courier New"/>
                <a:cs typeface="Courier New"/>
              </a:rPr>
              <a:t>num_mutex</a:t>
            </a:r>
            <a:r>
              <a:rPr lang="fr-FR" altLang="zh-CN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global_sum += sum;</a:t>
            </a:r>
          </a:p>
          <a:p>
            <a:r>
              <a:rPr lang="is-IS" altLang="zh-CN" dirty="0">
                <a:solidFill>
                  <a:srgbClr val="FF0000"/>
                </a:solidFill>
                <a:latin typeface="Courier New"/>
                <a:cs typeface="Courier New"/>
              </a:rPr>
              <a:t>        sem_post(&amp;num_mutex);</a:t>
            </a:r>
          </a:p>
          <a:p>
            <a:endParaRPr lang="is-IS" altLang="zh-CN" dirty="0">
              <a:latin typeface="Courier New"/>
              <a:cs typeface="Courier New"/>
            </a:endParaRPr>
          </a:p>
          <a:p>
            <a:r>
              <a:rPr lang="is-IS" altLang="zh-CN" dirty="0">
                <a:latin typeface="Courier New"/>
                <a:cs typeface="Courier New"/>
              </a:rPr>
              <a:t>        return NULL;</a:t>
            </a:r>
          </a:p>
          <a:p>
            <a:r>
              <a:rPr lang="is-IS" altLang="zh-CN" dirty="0">
                <a:latin typeface="Courier New"/>
                <a:cs typeface="Courier New"/>
              </a:rPr>
              <a:t>}</a:t>
            </a:r>
          </a:p>
          <a:p>
            <a:endParaRPr lang="en-US" altLang="zh-CN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836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zh-CN" altLang="en-US" dirty="0"/>
              <a:t> </a:t>
            </a:r>
            <a:r>
              <a:rPr lang="en-US" dirty="0"/>
              <a:t>Summary</a:t>
            </a:r>
          </a:p>
        </p:txBody>
      </p:sp>
      <p:sp>
        <p:nvSpPr>
          <p:cNvPr id="8611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Programmers need a clear model of how variables are shared by threads. </a:t>
            </a:r>
          </a:p>
          <a:p>
            <a:endParaRPr lang="en-US" dirty="0"/>
          </a:p>
          <a:p>
            <a:r>
              <a:rPr lang="en-US" dirty="0"/>
              <a:t>Variables shared by multiple threads must be protected to ensure mutually exclusive access.</a:t>
            </a:r>
          </a:p>
          <a:p>
            <a:endParaRPr lang="en-US" dirty="0"/>
          </a:p>
          <a:p>
            <a:r>
              <a:rPr lang="en-US" dirty="0"/>
              <a:t>Semaphores are a fundamental mechanism for enforcing mutual exclusion. </a:t>
            </a:r>
          </a:p>
        </p:txBody>
      </p:sp>
    </p:spTree>
    <p:extLst>
      <p:ext uri="{BB962C8B-B14F-4D97-AF65-F5344CB8AC3E}">
        <p14:creationId xmlns:p14="http://schemas.microsoft.com/office/powerpoint/2010/main" val="1623385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with </a:t>
            </a:r>
            <a:r>
              <a:rPr kumimoji="1" lang="en-US" altLang="zh-CN" dirty="0" err="1"/>
              <a:t>Pthreads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Flexible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powerful</a:t>
            </a:r>
          </a:p>
          <a:p>
            <a:pPr lvl="1"/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</a:p>
          <a:p>
            <a:pPr lvl="2"/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etc.</a:t>
            </a:r>
          </a:p>
          <a:p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Pthread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always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portable(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</a:p>
          <a:p>
            <a:pPr lvl="1"/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550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97915-E6E1-C049-99F1-DBB82D0A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r>
              <a:rPr kumimoji="1" lang="zh-CN" altLang="en-US" dirty="0"/>
              <a:t> 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4E4DC9-30AD-324A-91FC-2EA35CA96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670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CE719-FB03-B540-AD72-3F8B33A3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Various Data Format</a:t>
            </a:r>
            <a:endParaRPr kumimoji="1" lang="zh-CN" altLang="en-US" dirty="0"/>
          </a:p>
        </p:txBody>
      </p:sp>
      <p:graphicFrame>
        <p:nvGraphicFramePr>
          <p:cNvPr id="4" name="Google Shape;181;p28">
            <a:extLst>
              <a:ext uri="{FF2B5EF4-FFF2-40B4-BE49-F238E27FC236}">
                <a16:creationId xmlns:a16="http://schemas.microsoft.com/office/drawing/2014/main" id="{681D9622-E5A0-AC4C-9528-2827E7200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303008"/>
              </p:ext>
            </p:extLst>
          </p:nvPr>
        </p:nvGraphicFramePr>
        <p:xfrm>
          <a:off x="616449" y="1578370"/>
          <a:ext cx="7911102" cy="48327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2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Format</a:t>
                      </a:r>
                      <a:endParaRPr sz="18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Binary/Text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Human-readable?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use cases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JSON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Everywhere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CSV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Yes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Everywhere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Parquet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Hadoop, Amazon Redshift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Avro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primary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Hadoop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Protobuf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 primary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Google, TensorFlow (TFRecord)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Pickle</a:t>
                      </a:r>
                      <a:endParaRPr sz="18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Text, binary</a:t>
                      </a:r>
                      <a:endParaRPr sz="18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Python, </a:t>
                      </a:r>
                      <a:r>
                        <a:rPr lang="en" sz="1800" dirty="0" err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PyTorch</a:t>
                      </a:r>
                      <a:r>
                        <a:rPr lang="en" sz="18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serialization</a:t>
                      </a:r>
                      <a:endParaRPr sz="18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958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40B294C-ACB0-CE4A-8D2C-3BA268AE5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5.1</a:t>
            </a:r>
            <a:r>
              <a:rPr lang="zh-CN" altLang="en-US" dirty="0"/>
              <a:t> </a:t>
            </a:r>
            <a:r>
              <a:rPr lang="en-US" altLang="zh-CN" dirty="0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707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108DC61-5312-4916-B513-9AECED7E0555}" type="slidenum">
              <a:rPr lang="en-US" altLang="zh-CN" sz="1400" b="0">
                <a:solidFill>
                  <a:schemeClr val="tx1"/>
                </a:solidFill>
                <a:latin typeface="Helvetica" charset="0"/>
              </a:rPr>
              <a:pPr/>
              <a:t>71</a:t>
            </a:fld>
            <a:endParaRPr lang="en-US" altLang="zh-CN" sz="1400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3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Introduction to </a:t>
            </a:r>
            <a:r>
              <a:rPr lang="en-US" altLang="zh-CN" dirty="0" err="1">
                <a:ea typeface="ＭＳ Ｐゴシック" pitchFamily="34" charset="-128"/>
              </a:rPr>
              <a:t>OpenMP</a:t>
            </a:r>
            <a:endParaRPr lang="en-US" altLang="zh-CN" dirty="0">
              <a:ea typeface="ＭＳ Ｐゴシック" pitchFamily="34" charset="-128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01000" cy="578979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ea typeface="ＭＳ Ｐゴシック" pitchFamily="34" charset="-128"/>
              </a:rPr>
              <a:t>What is </a:t>
            </a:r>
            <a:r>
              <a:rPr lang="en-US" altLang="zh-CN" dirty="0" err="1">
                <a:ea typeface="ＭＳ Ｐゴシック" pitchFamily="34" charset="-128"/>
              </a:rPr>
              <a:t>OpenMP</a:t>
            </a:r>
            <a:r>
              <a:rPr lang="en-US" altLang="zh-CN" dirty="0">
                <a:ea typeface="ＭＳ Ｐゴシック" pitchFamily="34" charset="-128"/>
              </a:rPr>
              <a:t>?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Open specification for Multi-Processing [Short Version]</a:t>
            </a:r>
          </a:p>
          <a:p>
            <a:pPr lvl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Standard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API for defining multi-threaded shared-memory programs</a:t>
            </a:r>
          </a:p>
          <a:p>
            <a:pPr lvl="1"/>
            <a:r>
              <a:rPr lang="en-US" altLang="zh-CN" dirty="0">
                <a:ea typeface="ＭＳ Ｐゴシック" pitchFamily="34" charset="-128"/>
                <a:hlinkClick r:id="rId3"/>
              </a:rPr>
              <a:t>openmp.org</a:t>
            </a:r>
            <a:r>
              <a:rPr lang="en-US" altLang="zh-CN" dirty="0">
                <a:ea typeface="ＭＳ Ｐゴシック" pitchFamily="34" charset="-128"/>
              </a:rPr>
              <a:t> – Talks, examples, forums, etc.</a:t>
            </a:r>
          </a:p>
          <a:p>
            <a:pPr lvl="1"/>
            <a:r>
              <a:rPr lang="sv-SE" altLang="zh-CN" b="1" dirty="0">
                <a:ea typeface="ＭＳ Ｐゴシック" pitchFamily="34" charset="-128"/>
              </a:rPr>
              <a:t>computing.llnl.gov/tutorials/openMP/</a:t>
            </a:r>
            <a:endParaRPr lang="en-US" altLang="zh-CN" b="1" dirty="0">
              <a:ea typeface="ＭＳ Ｐゴシック" pitchFamily="34" charset="-128"/>
            </a:endParaRPr>
          </a:p>
          <a:p>
            <a:pPr lvl="1"/>
            <a:r>
              <a:rPr lang="en-US" altLang="zh-CN" b="1" dirty="0">
                <a:ea typeface="ＭＳ Ｐゴシック" pitchFamily="34" charset="-128"/>
              </a:rPr>
              <a:t>See </a:t>
            </a:r>
            <a:r>
              <a:rPr lang="hu-HU" altLang="zh-CN" b="1" dirty="0">
                <a:ea typeface="ＭＳ Ｐゴシック" pitchFamily="34" charset="-128"/>
              </a:rPr>
              <a:t>parlab.eecs.berkeley.edu/2012bootcampagenda</a:t>
            </a:r>
          </a:p>
          <a:p>
            <a:pPr lvl="2"/>
            <a:r>
              <a:rPr lang="hu-HU" altLang="zh-CN" b="1" dirty="0">
                <a:ea typeface="ＭＳ Ｐゴシック" pitchFamily="34" charset="-128"/>
              </a:rPr>
              <a:t>2 OpenMP lectures (slides and video) by Tim Mattson</a:t>
            </a:r>
            <a:endParaRPr lang="en-US" altLang="zh-CN" b="1" dirty="0">
              <a:ea typeface="ＭＳ Ｐゴシック" pitchFamily="34" charset="-128"/>
            </a:endParaRPr>
          </a:p>
          <a:p>
            <a:pPr lvl="1"/>
            <a:r>
              <a:rPr lang="en-US" altLang="zh-CN" dirty="0">
                <a:ea typeface="ＭＳ Ｐゴシック" pitchFamily="34" charset="-128"/>
                <a:hlinkClick r:id="rId4"/>
              </a:rPr>
              <a:t>portal.xsede.org/online-training</a:t>
            </a:r>
            <a:endParaRPr lang="en-US" altLang="zh-CN" dirty="0">
              <a:ea typeface="ＭＳ Ｐゴシック" pitchFamily="34" charset="-128"/>
            </a:endParaRPr>
          </a:p>
          <a:p>
            <a:pPr lvl="1"/>
            <a:r>
              <a:rPr lang="de-DE" altLang="zh-CN" dirty="0">
                <a:solidFill>
                  <a:srgbClr val="0536D2"/>
                </a:solidFill>
                <a:ea typeface="ＭＳ Ｐゴシック" pitchFamily="34" charset="-128"/>
                <a:hlinkClick r:id="rId5"/>
              </a:rPr>
              <a:t>www.nersc.gov/assets/Uploads/XE62011OpenMP.pdf</a:t>
            </a:r>
            <a:endParaRPr lang="en-US" altLang="zh-CN" dirty="0">
              <a:ea typeface="ＭＳ Ｐゴシック" pitchFamily="34" charset="-128"/>
            </a:endParaRPr>
          </a:p>
          <a:p>
            <a:r>
              <a:rPr lang="en-US" altLang="zh-CN" dirty="0">
                <a:ea typeface="ＭＳ Ｐゴシック" pitchFamily="34" charset="-128"/>
              </a:rPr>
              <a:t>High-level API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Preprocessor (compiler) directives  ( ~ 80% )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Library Calls ( ~ 19% )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Environment Variables (  ~ 1% </a:t>
            </a:r>
            <a:r>
              <a:rPr lang="zh-CN" altLang="zh-CN" dirty="0">
                <a:ea typeface="ＭＳ Ｐゴシック" pitchFamily="34" charset="-128"/>
              </a:rPr>
              <a:t>)</a:t>
            </a:r>
            <a:endParaRPr lang="en-US" altLang="zh-CN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6749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98877D0-9C41-40F6-B847-803FB72DBE82}" type="slidenum">
              <a:rPr lang="en-US" altLang="zh-CN" sz="1400" b="0">
                <a:solidFill>
                  <a:schemeClr val="tx1"/>
                </a:solidFill>
                <a:latin typeface="Helvetica" charset="0"/>
              </a:rPr>
              <a:pPr/>
              <a:t>72</a:t>
            </a:fld>
            <a:endParaRPr lang="en-US" altLang="zh-CN" sz="1400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6215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A Programmer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View of </a:t>
            </a:r>
            <a:r>
              <a:rPr lang="en-US" altLang="ja-JP" dirty="0" err="1">
                <a:ea typeface="ＭＳ Ｐゴシック" pitchFamily="34" charset="-128"/>
              </a:rPr>
              <a:t>OpenMP</a:t>
            </a:r>
            <a:endParaRPr lang="en-US" altLang="zh-CN" dirty="0">
              <a:ea typeface="ＭＳ Ｐゴシック" pitchFamily="34" charset="-128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36785"/>
            <a:ext cx="8351838" cy="57174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 err="1">
                <a:ea typeface="ＭＳ Ｐゴシック" pitchFamily="34" charset="-128"/>
              </a:rPr>
              <a:t>OpenMP</a:t>
            </a:r>
            <a:r>
              <a:rPr lang="en-US" altLang="zh-CN" sz="2800" dirty="0">
                <a:ea typeface="ＭＳ Ｐゴシック" pitchFamily="34" charset="-128"/>
              </a:rPr>
              <a:t> is a portable, threaded, shared-memory programming </a:t>
            </a:r>
            <a:r>
              <a:rPr lang="en-US" altLang="zh-CN" sz="2800" i="1" dirty="0">
                <a:ea typeface="ＭＳ Ｐゴシック" pitchFamily="34" charset="-128"/>
              </a:rPr>
              <a:t>specification</a:t>
            </a:r>
            <a:r>
              <a:rPr lang="en-US" altLang="zh-CN" sz="2800" dirty="0">
                <a:ea typeface="ＭＳ Ｐゴシック" pitchFamily="34" charset="-128"/>
              </a:rPr>
              <a:t> with </a:t>
            </a:r>
            <a:r>
              <a:rPr lang="ja-JP" altLang="en-US" sz="2800" dirty="0">
                <a:ea typeface="ＭＳ Ｐゴシック" pitchFamily="34" charset="-128"/>
              </a:rPr>
              <a:t>“</a:t>
            </a:r>
            <a:r>
              <a:rPr lang="en-US" altLang="ja-JP" sz="2800" dirty="0">
                <a:ea typeface="ＭＳ Ｐゴシック" pitchFamily="34" charset="-128"/>
              </a:rPr>
              <a:t>light</a:t>
            </a:r>
            <a:r>
              <a:rPr lang="ja-JP" altLang="en-US" sz="2800" dirty="0">
                <a:ea typeface="ＭＳ Ｐゴシック" pitchFamily="34" charset="-128"/>
              </a:rPr>
              <a:t>”</a:t>
            </a:r>
            <a:r>
              <a:rPr lang="en-US" altLang="ja-JP" sz="2800" dirty="0">
                <a:ea typeface="ＭＳ Ｐゴシック" pitchFamily="34" charset="-128"/>
              </a:rPr>
              <a:t> syntax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Exact behavior depends on </a:t>
            </a:r>
            <a:r>
              <a:rPr lang="en-US" altLang="zh-CN" sz="2400" dirty="0" err="1">
                <a:ea typeface="ＭＳ Ｐゴシック" pitchFamily="34" charset="-128"/>
              </a:rPr>
              <a:t>OpenMP</a:t>
            </a:r>
            <a:r>
              <a:rPr lang="en-US" altLang="zh-CN" sz="2400" dirty="0">
                <a:ea typeface="ＭＳ Ｐゴシック" pitchFamily="34" charset="-128"/>
              </a:rPr>
              <a:t> </a:t>
            </a:r>
            <a:r>
              <a:rPr lang="en-US" altLang="zh-CN" sz="2400" i="1" dirty="0">
                <a:ea typeface="ＭＳ Ｐゴシック" pitchFamily="34" charset="-128"/>
              </a:rPr>
              <a:t>implementation</a:t>
            </a:r>
            <a:r>
              <a:rPr lang="en-US" altLang="zh-CN" sz="2400" dirty="0">
                <a:ea typeface="ＭＳ Ｐゴシック" pitchFamily="34" charset="-128"/>
              </a:rPr>
              <a:t>!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Requires compiler support (C, C++ or Fortran)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zh-CN" sz="2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 err="1">
                <a:ea typeface="ＭＳ Ｐゴシック" pitchFamily="34" charset="-128"/>
              </a:rPr>
              <a:t>OpenMP</a:t>
            </a:r>
            <a:r>
              <a:rPr lang="en-US" altLang="zh-CN" sz="2800" dirty="0">
                <a:ea typeface="ＭＳ Ｐゴシック" pitchFamily="34" charset="-128"/>
              </a:rPr>
              <a:t> will: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Allow a programmer to separate a program into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itchFamily="34" charset="-128"/>
              </a:rPr>
              <a:t>serial regions</a:t>
            </a:r>
            <a:r>
              <a:rPr lang="en-US" altLang="zh-CN" sz="2400" b="1" dirty="0">
                <a:solidFill>
                  <a:srgbClr val="FF0000"/>
                </a:solidFill>
                <a:ea typeface="ＭＳ Ｐゴシック" pitchFamily="34" charset="-128"/>
              </a:rPr>
              <a:t> and </a:t>
            </a:r>
            <a:r>
              <a:rPr lang="en-US" altLang="zh-CN" sz="2400" b="1" i="1" dirty="0">
                <a:solidFill>
                  <a:srgbClr val="FF0000"/>
                </a:solidFill>
                <a:ea typeface="ＭＳ Ｐゴシック" pitchFamily="34" charset="-128"/>
              </a:rPr>
              <a:t>parallel regions</a:t>
            </a:r>
            <a:r>
              <a:rPr lang="en-US" altLang="zh-CN" sz="2400" i="1" dirty="0">
                <a:ea typeface="ＭＳ Ｐゴシック" pitchFamily="34" charset="-128"/>
              </a:rPr>
              <a:t>, </a:t>
            </a:r>
            <a:r>
              <a:rPr lang="en-US" altLang="zh-CN" sz="2400" dirty="0">
                <a:ea typeface="ＭＳ Ｐゴシック" pitchFamily="34" charset="-128"/>
              </a:rPr>
              <a:t>rather than T concurrently-executing threads</a:t>
            </a:r>
            <a:r>
              <a:rPr lang="en-US" altLang="zh-CN" sz="2400" i="1" dirty="0">
                <a:ea typeface="ＭＳ Ｐゴシック" pitchFamily="34" charset="-128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>
                <a:solidFill>
                  <a:srgbClr val="FF0000"/>
                </a:solidFill>
                <a:ea typeface="ＭＳ Ｐゴシック" pitchFamily="34" charset="-128"/>
              </a:rPr>
              <a:t>Hide stack management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Provide synchronization constructs</a:t>
            </a:r>
          </a:p>
          <a:p>
            <a:pPr lvl="1">
              <a:lnSpc>
                <a:spcPct val="80000"/>
              </a:lnSpc>
            </a:pPr>
            <a:endParaRPr lang="en-US" altLang="zh-CN" sz="24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zh-CN" sz="2800" dirty="0" err="1">
                <a:ea typeface="ＭＳ Ｐゴシック" pitchFamily="34" charset="-128"/>
              </a:rPr>
              <a:t>OpenMP</a:t>
            </a:r>
            <a:r>
              <a:rPr lang="en-US" altLang="zh-CN" sz="2800" dirty="0">
                <a:ea typeface="ＭＳ Ｐゴシック" pitchFamily="34" charset="-128"/>
              </a:rPr>
              <a:t> will not: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Parallelize automatically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Guarantee speedup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>
                <a:ea typeface="ＭＳ Ｐゴシック" pitchFamily="34" charset="-128"/>
              </a:rPr>
              <a:t>Provide freedom from data races</a:t>
            </a:r>
          </a:p>
        </p:txBody>
      </p:sp>
    </p:spTree>
    <p:extLst>
      <p:ext uri="{BB962C8B-B14F-4D97-AF65-F5344CB8AC3E}">
        <p14:creationId xmlns:p14="http://schemas.microsoft.com/office/powerpoint/2010/main" val="1989394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AADBB7B-ED0C-40ED-A6D1-9699DFA8BB25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73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495300" y="26424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87000"/>
              </a:lnSpc>
            </a:pPr>
            <a:r>
              <a:rPr lang="en-US" altLang="zh-CN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Execution</a:t>
            </a:r>
            <a:r>
              <a:rPr lang="zh-CN" altLang="en-US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 </a:t>
            </a:r>
            <a:r>
              <a:rPr lang="en-US" altLang="zh-CN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Model</a:t>
            </a:r>
            <a:r>
              <a:rPr lang="zh-CN" altLang="en-US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 </a:t>
            </a:r>
            <a:r>
              <a:rPr lang="en-US" altLang="zh-CN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of</a:t>
            </a:r>
            <a:r>
              <a:rPr lang="zh-CN" altLang="en-US" sz="3600" dirty="0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 </a:t>
            </a:r>
            <a:r>
              <a:rPr lang="en-US" altLang="zh-CN" sz="3600" dirty="0" err="1">
                <a:solidFill>
                  <a:srgbClr val="000099"/>
                </a:solidFill>
                <a:latin typeface="+mj-lt"/>
                <a:ea typeface="宋体" pitchFamily="2" charset="-122"/>
                <a:cs typeface="Courier New"/>
              </a:rPr>
              <a:t>OpenMP</a:t>
            </a:r>
            <a:endParaRPr lang="en-US" altLang="zh-CN" sz="2800" dirty="0">
              <a:solidFill>
                <a:srgbClr val="000099"/>
              </a:solidFill>
              <a:latin typeface="+mj-lt"/>
              <a:ea typeface="宋体" pitchFamily="2" charset="-122"/>
              <a:cs typeface="Courier New"/>
            </a:endParaRPr>
          </a:p>
        </p:txBody>
      </p:sp>
      <p:grpSp>
        <p:nvGrpSpPr>
          <p:cNvPr id="9220" name="Group 61"/>
          <p:cNvGrpSpPr>
            <a:grpSpLocks/>
          </p:cNvGrpSpPr>
          <p:nvPr/>
        </p:nvGrpSpPr>
        <p:grpSpPr bwMode="auto">
          <a:xfrm>
            <a:off x="304800" y="1935163"/>
            <a:ext cx="8343900" cy="2632075"/>
            <a:chOff x="192" y="912"/>
            <a:chExt cx="5256" cy="1658"/>
          </a:xfrm>
        </p:grpSpPr>
        <p:sp>
          <p:nvSpPr>
            <p:cNvPr id="9221" name="Rectangle 6"/>
            <p:cNvSpPr>
              <a:spLocks noChangeArrowheads="1"/>
            </p:cNvSpPr>
            <p:nvPr/>
          </p:nvSpPr>
          <p:spPr bwMode="auto">
            <a:xfrm>
              <a:off x="4008" y="912"/>
              <a:ext cx="960" cy="124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2" name="Rectangle 7"/>
            <p:cNvSpPr>
              <a:spLocks noChangeArrowheads="1"/>
            </p:cNvSpPr>
            <p:nvPr/>
          </p:nvSpPr>
          <p:spPr bwMode="auto">
            <a:xfrm>
              <a:off x="2544" y="912"/>
              <a:ext cx="1008" cy="124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3" name="Rectangle 8"/>
            <p:cNvSpPr>
              <a:spLocks noChangeArrowheads="1"/>
            </p:cNvSpPr>
            <p:nvPr/>
          </p:nvSpPr>
          <p:spPr bwMode="auto">
            <a:xfrm>
              <a:off x="1080" y="912"/>
              <a:ext cx="1008" cy="1248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4" name="Line 9"/>
            <p:cNvSpPr>
              <a:spLocks noChangeShapeType="1"/>
            </p:cNvSpPr>
            <p:nvPr/>
          </p:nvSpPr>
          <p:spPr bwMode="auto">
            <a:xfrm>
              <a:off x="652" y="1491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5" name="Line 10"/>
            <p:cNvSpPr>
              <a:spLocks noChangeShapeType="1"/>
            </p:cNvSpPr>
            <p:nvPr/>
          </p:nvSpPr>
          <p:spPr bwMode="auto">
            <a:xfrm>
              <a:off x="1372" y="1219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6" name="Line 11"/>
            <p:cNvSpPr>
              <a:spLocks noChangeShapeType="1"/>
            </p:cNvSpPr>
            <p:nvPr/>
          </p:nvSpPr>
          <p:spPr bwMode="auto">
            <a:xfrm>
              <a:off x="1372" y="1382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7" name="Line 12"/>
            <p:cNvSpPr>
              <a:spLocks noChangeShapeType="1"/>
            </p:cNvSpPr>
            <p:nvPr/>
          </p:nvSpPr>
          <p:spPr bwMode="auto">
            <a:xfrm>
              <a:off x="1372" y="1546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Line 13"/>
            <p:cNvSpPr>
              <a:spLocks noChangeShapeType="1"/>
            </p:cNvSpPr>
            <p:nvPr/>
          </p:nvSpPr>
          <p:spPr bwMode="auto">
            <a:xfrm>
              <a:off x="1372" y="1709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9" name="Line 14"/>
            <p:cNvSpPr>
              <a:spLocks noChangeShapeType="1"/>
            </p:cNvSpPr>
            <p:nvPr/>
          </p:nvSpPr>
          <p:spPr bwMode="auto">
            <a:xfrm flipV="1">
              <a:off x="1130" y="1221"/>
              <a:ext cx="236" cy="268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0" name="Line 15"/>
            <p:cNvSpPr>
              <a:spLocks noChangeShapeType="1"/>
            </p:cNvSpPr>
            <p:nvPr/>
          </p:nvSpPr>
          <p:spPr bwMode="auto">
            <a:xfrm flipV="1">
              <a:off x="1130" y="1384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1" name="Line 16"/>
            <p:cNvSpPr>
              <a:spLocks noChangeShapeType="1"/>
            </p:cNvSpPr>
            <p:nvPr/>
          </p:nvSpPr>
          <p:spPr bwMode="auto">
            <a:xfrm>
              <a:off x="1132" y="1495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2" name="Line 17"/>
            <p:cNvSpPr>
              <a:spLocks noChangeShapeType="1"/>
            </p:cNvSpPr>
            <p:nvPr/>
          </p:nvSpPr>
          <p:spPr bwMode="auto">
            <a:xfrm>
              <a:off x="1132" y="1495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3" name="Line 18"/>
            <p:cNvSpPr>
              <a:spLocks noChangeShapeType="1"/>
            </p:cNvSpPr>
            <p:nvPr/>
          </p:nvSpPr>
          <p:spPr bwMode="auto">
            <a:xfrm>
              <a:off x="1852" y="1223"/>
              <a:ext cx="236" cy="268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4" name="Line 19"/>
            <p:cNvSpPr>
              <a:spLocks noChangeShapeType="1"/>
            </p:cNvSpPr>
            <p:nvPr/>
          </p:nvSpPr>
          <p:spPr bwMode="auto">
            <a:xfrm>
              <a:off x="1852" y="1386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5" name="Line 20"/>
            <p:cNvSpPr>
              <a:spLocks noChangeShapeType="1"/>
            </p:cNvSpPr>
            <p:nvPr/>
          </p:nvSpPr>
          <p:spPr bwMode="auto">
            <a:xfrm flipV="1">
              <a:off x="1850" y="1493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6" name="Line 21"/>
            <p:cNvSpPr>
              <a:spLocks noChangeShapeType="1"/>
            </p:cNvSpPr>
            <p:nvPr/>
          </p:nvSpPr>
          <p:spPr bwMode="auto">
            <a:xfrm flipV="1">
              <a:off x="1850" y="1493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7" name="Line 22"/>
            <p:cNvSpPr>
              <a:spLocks noChangeShapeType="1"/>
            </p:cNvSpPr>
            <p:nvPr/>
          </p:nvSpPr>
          <p:spPr bwMode="auto">
            <a:xfrm>
              <a:off x="2092" y="1491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8" name="Line 23"/>
            <p:cNvSpPr>
              <a:spLocks noChangeShapeType="1"/>
            </p:cNvSpPr>
            <p:nvPr/>
          </p:nvSpPr>
          <p:spPr bwMode="auto">
            <a:xfrm>
              <a:off x="2788" y="1219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39" name="Line 24"/>
            <p:cNvSpPr>
              <a:spLocks noChangeShapeType="1"/>
            </p:cNvSpPr>
            <p:nvPr/>
          </p:nvSpPr>
          <p:spPr bwMode="auto">
            <a:xfrm>
              <a:off x="2788" y="1382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0" name="Line 25"/>
            <p:cNvSpPr>
              <a:spLocks noChangeShapeType="1"/>
            </p:cNvSpPr>
            <p:nvPr/>
          </p:nvSpPr>
          <p:spPr bwMode="auto">
            <a:xfrm>
              <a:off x="2788" y="1546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1" name="Line 26"/>
            <p:cNvSpPr>
              <a:spLocks noChangeShapeType="1"/>
            </p:cNvSpPr>
            <p:nvPr/>
          </p:nvSpPr>
          <p:spPr bwMode="auto">
            <a:xfrm>
              <a:off x="2788" y="1709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2" name="Line 27"/>
            <p:cNvSpPr>
              <a:spLocks noChangeShapeType="1"/>
            </p:cNvSpPr>
            <p:nvPr/>
          </p:nvSpPr>
          <p:spPr bwMode="auto">
            <a:xfrm flipV="1">
              <a:off x="2546" y="1221"/>
              <a:ext cx="236" cy="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3" name="Line 28"/>
            <p:cNvSpPr>
              <a:spLocks noChangeShapeType="1"/>
            </p:cNvSpPr>
            <p:nvPr/>
          </p:nvSpPr>
          <p:spPr bwMode="auto">
            <a:xfrm>
              <a:off x="2548" y="1495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4" name="Line 29"/>
            <p:cNvSpPr>
              <a:spLocks noChangeShapeType="1"/>
            </p:cNvSpPr>
            <p:nvPr/>
          </p:nvSpPr>
          <p:spPr bwMode="auto">
            <a:xfrm>
              <a:off x="2548" y="1495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5" name="Line 30"/>
            <p:cNvSpPr>
              <a:spLocks noChangeShapeType="1"/>
            </p:cNvSpPr>
            <p:nvPr/>
          </p:nvSpPr>
          <p:spPr bwMode="auto">
            <a:xfrm>
              <a:off x="3268" y="1223"/>
              <a:ext cx="236" cy="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6" name="Line 31"/>
            <p:cNvSpPr>
              <a:spLocks noChangeShapeType="1"/>
            </p:cNvSpPr>
            <p:nvPr/>
          </p:nvSpPr>
          <p:spPr bwMode="auto">
            <a:xfrm>
              <a:off x="3268" y="1386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7" name="Line 32"/>
            <p:cNvSpPr>
              <a:spLocks noChangeShapeType="1"/>
            </p:cNvSpPr>
            <p:nvPr/>
          </p:nvSpPr>
          <p:spPr bwMode="auto">
            <a:xfrm flipV="1">
              <a:off x="3266" y="1493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8" name="Line 33"/>
            <p:cNvSpPr>
              <a:spLocks noChangeShapeType="1"/>
            </p:cNvSpPr>
            <p:nvPr/>
          </p:nvSpPr>
          <p:spPr bwMode="auto">
            <a:xfrm>
              <a:off x="3532" y="1491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49" name="Line 34"/>
            <p:cNvSpPr>
              <a:spLocks noChangeShapeType="1"/>
            </p:cNvSpPr>
            <p:nvPr/>
          </p:nvSpPr>
          <p:spPr bwMode="auto">
            <a:xfrm>
              <a:off x="4252" y="1219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0" name="Line 35"/>
            <p:cNvSpPr>
              <a:spLocks noChangeShapeType="1"/>
            </p:cNvSpPr>
            <p:nvPr/>
          </p:nvSpPr>
          <p:spPr bwMode="auto">
            <a:xfrm>
              <a:off x="4252" y="1382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1" name="Line 36"/>
            <p:cNvSpPr>
              <a:spLocks noChangeShapeType="1"/>
            </p:cNvSpPr>
            <p:nvPr/>
          </p:nvSpPr>
          <p:spPr bwMode="auto">
            <a:xfrm>
              <a:off x="4252" y="1546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2" name="Line 37"/>
            <p:cNvSpPr>
              <a:spLocks noChangeShapeType="1"/>
            </p:cNvSpPr>
            <p:nvPr/>
          </p:nvSpPr>
          <p:spPr bwMode="auto">
            <a:xfrm>
              <a:off x="4252" y="1709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3" name="Line 38"/>
            <p:cNvSpPr>
              <a:spLocks noChangeShapeType="1"/>
            </p:cNvSpPr>
            <p:nvPr/>
          </p:nvSpPr>
          <p:spPr bwMode="auto">
            <a:xfrm flipV="1">
              <a:off x="4010" y="1221"/>
              <a:ext cx="236" cy="268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4" name="Line 39"/>
            <p:cNvSpPr>
              <a:spLocks noChangeShapeType="1"/>
            </p:cNvSpPr>
            <p:nvPr/>
          </p:nvSpPr>
          <p:spPr bwMode="auto">
            <a:xfrm flipV="1">
              <a:off x="4010" y="1384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5" name="Line 40"/>
            <p:cNvSpPr>
              <a:spLocks noChangeShapeType="1"/>
            </p:cNvSpPr>
            <p:nvPr/>
          </p:nvSpPr>
          <p:spPr bwMode="auto">
            <a:xfrm>
              <a:off x="4012" y="1495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6" name="Line 41"/>
            <p:cNvSpPr>
              <a:spLocks noChangeShapeType="1"/>
            </p:cNvSpPr>
            <p:nvPr/>
          </p:nvSpPr>
          <p:spPr bwMode="auto">
            <a:xfrm>
              <a:off x="4012" y="1495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7" name="Line 42"/>
            <p:cNvSpPr>
              <a:spLocks noChangeShapeType="1"/>
            </p:cNvSpPr>
            <p:nvPr/>
          </p:nvSpPr>
          <p:spPr bwMode="auto">
            <a:xfrm>
              <a:off x="4732" y="1223"/>
              <a:ext cx="236" cy="268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8" name="Line 43"/>
            <p:cNvSpPr>
              <a:spLocks noChangeShapeType="1"/>
            </p:cNvSpPr>
            <p:nvPr/>
          </p:nvSpPr>
          <p:spPr bwMode="auto">
            <a:xfrm>
              <a:off x="4732" y="1386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59" name="Line 44"/>
            <p:cNvSpPr>
              <a:spLocks noChangeShapeType="1"/>
            </p:cNvSpPr>
            <p:nvPr/>
          </p:nvSpPr>
          <p:spPr bwMode="auto">
            <a:xfrm flipV="1">
              <a:off x="4730" y="1493"/>
              <a:ext cx="236" cy="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0" name="Line 45"/>
            <p:cNvSpPr>
              <a:spLocks noChangeShapeType="1"/>
            </p:cNvSpPr>
            <p:nvPr/>
          </p:nvSpPr>
          <p:spPr bwMode="auto">
            <a:xfrm flipV="1">
              <a:off x="4730" y="1493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1" name="Line 46"/>
            <p:cNvSpPr>
              <a:spLocks noChangeShapeType="1"/>
            </p:cNvSpPr>
            <p:nvPr/>
          </p:nvSpPr>
          <p:spPr bwMode="auto">
            <a:xfrm>
              <a:off x="2788" y="1056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2" name="Line 47"/>
            <p:cNvSpPr>
              <a:spLocks noChangeShapeType="1"/>
            </p:cNvSpPr>
            <p:nvPr/>
          </p:nvSpPr>
          <p:spPr bwMode="auto">
            <a:xfrm>
              <a:off x="2788" y="1872"/>
              <a:ext cx="476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3" name="Line 48"/>
            <p:cNvSpPr>
              <a:spLocks noChangeShapeType="1"/>
            </p:cNvSpPr>
            <p:nvPr/>
          </p:nvSpPr>
          <p:spPr bwMode="auto">
            <a:xfrm flipV="1">
              <a:off x="2546" y="1058"/>
              <a:ext cx="236" cy="43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4" name="Line 49"/>
            <p:cNvSpPr>
              <a:spLocks noChangeShapeType="1"/>
            </p:cNvSpPr>
            <p:nvPr/>
          </p:nvSpPr>
          <p:spPr bwMode="auto">
            <a:xfrm>
              <a:off x="2548" y="1495"/>
              <a:ext cx="236" cy="3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5" name="Line 50"/>
            <p:cNvSpPr>
              <a:spLocks noChangeShapeType="1"/>
            </p:cNvSpPr>
            <p:nvPr/>
          </p:nvSpPr>
          <p:spPr bwMode="auto">
            <a:xfrm>
              <a:off x="3268" y="1060"/>
              <a:ext cx="236" cy="43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6" name="Line 51"/>
            <p:cNvSpPr>
              <a:spLocks noChangeShapeType="1"/>
            </p:cNvSpPr>
            <p:nvPr/>
          </p:nvSpPr>
          <p:spPr bwMode="auto">
            <a:xfrm flipV="1">
              <a:off x="3266" y="1493"/>
              <a:ext cx="236" cy="3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7" name="Line 52"/>
            <p:cNvSpPr>
              <a:spLocks noChangeShapeType="1"/>
            </p:cNvSpPr>
            <p:nvPr/>
          </p:nvSpPr>
          <p:spPr bwMode="auto">
            <a:xfrm>
              <a:off x="4972" y="1491"/>
              <a:ext cx="476" cy="1"/>
            </a:xfrm>
            <a:prstGeom prst="line">
              <a:avLst/>
            </a:prstGeom>
            <a:noFill/>
            <a:ln w="50800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68" name="Rectangle 53"/>
            <p:cNvSpPr>
              <a:spLocks noChangeArrowheads="1"/>
            </p:cNvSpPr>
            <p:nvPr/>
          </p:nvSpPr>
          <p:spPr bwMode="auto">
            <a:xfrm>
              <a:off x="2040" y="2320"/>
              <a:ext cx="24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rPr>
                <a:t>Parallel Regions</a:t>
              </a:r>
            </a:p>
          </p:txBody>
        </p:sp>
        <p:sp>
          <p:nvSpPr>
            <p:cNvPr id="9269" name="Line 54"/>
            <p:cNvSpPr>
              <a:spLocks noChangeShapeType="1"/>
            </p:cNvSpPr>
            <p:nvPr/>
          </p:nvSpPr>
          <p:spPr bwMode="auto">
            <a:xfrm flipV="1">
              <a:off x="4154" y="2162"/>
              <a:ext cx="284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0" name="Line 55"/>
            <p:cNvSpPr>
              <a:spLocks noChangeShapeType="1"/>
            </p:cNvSpPr>
            <p:nvPr/>
          </p:nvSpPr>
          <p:spPr bwMode="auto">
            <a:xfrm flipH="1" flipV="1">
              <a:off x="1658" y="2162"/>
              <a:ext cx="668" cy="2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1" name="Line 56"/>
            <p:cNvSpPr>
              <a:spLocks noChangeShapeType="1"/>
            </p:cNvSpPr>
            <p:nvPr/>
          </p:nvSpPr>
          <p:spPr bwMode="auto">
            <a:xfrm flipV="1">
              <a:off x="3192" y="2162"/>
              <a:ext cx="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2" name="Rectangle 57"/>
            <p:cNvSpPr>
              <a:spLocks noChangeArrowheads="1"/>
            </p:cNvSpPr>
            <p:nvPr/>
          </p:nvSpPr>
          <p:spPr bwMode="auto">
            <a:xfrm>
              <a:off x="192" y="1704"/>
              <a:ext cx="76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rPr>
                <a:t>Master Thread</a:t>
              </a:r>
            </a:p>
          </p:txBody>
        </p:sp>
        <p:sp>
          <p:nvSpPr>
            <p:cNvPr id="9273" name="Line 58"/>
            <p:cNvSpPr>
              <a:spLocks noChangeShapeType="1"/>
            </p:cNvSpPr>
            <p:nvPr/>
          </p:nvSpPr>
          <p:spPr bwMode="auto">
            <a:xfrm flipV="1">
              <a:off x="593" y="1521"/>
              <a:ext cx="238" cy="2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4" name="Line 59"/>
            <p:cNvSpPr>
              <a:spLocks noChangeShapeType="1"/>
            </p:cNvSpPr>
            <p:nvPr/>
          </p:nvSpPr>
          <p:spPr bwMode="auto">
            <a:xfrm flipV="1">
              <a:off x="2570" y="1384"/>
              <a:ext cx="236" cy="1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75" name="Line 60"/>
            <p:cNvSpPr>
              <a:spLocks noChangeShapeType="1"/>
            </p:cNvSpPr>
            <p:nvPr/>
          </p:nvSpPr>
          <p:spPr bwMode="auto">
            <a:xfrm flipV="1">
              <a:off x="3290" y="1493"/>
              <a:ext cx="236" cy="2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7738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98877D0-9C41-40F6-B847-803FB72DBE82}" type="slidenum">
              <a:rPr lang="en-US" altLang="zh-CN" sz="1400" b="0">
                <a:solidFill>
                  <a:schemeClr val="tx1"/>
                </a:solidFill>
                <a:latin typeface="Helvetica" charset="0"/>
              </a:rPr>
              <a:pPr/>
              <a:t>74</a:t>
            </a:fld>
            <a:endParaRPr lang="en-US" altLang="zh-CN" sz="1400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6215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HelloWorld</a:t>
            </a:r>
            <a:r>
              <a:rPr lang="zh-CN" altLang="en-US" dirty="0">
                <a:ea typeface="ＭＳ Ｐゴシック" pitchFamily="34" charset="-128"/>
              </a:rPr>
              <a:t> </a:t>
            </a:r>
            <a:r>
              <a:rPr lang="en-US" altLang="zh-CN" dirty="0">
                <a:ea typeface="ＭＳ Ｐゴシック" pitchFamily="34" charset="-128"/>
              </a:rPr>
              <a:t>of</a:t>
            </a:r>
            <a:r>
              <a:rPr lang="zh-CN" altLang="en-US" dirty="0">
                <a:ea typeface="ＭＳ Ｐゴシック" pitchFamily="34" charset="-128"/>
              </a:rPr>
              <a:t> </a:t>
            </a:r>
            <a:r>
              <a:rPr lang="en-US" altLang="zh-CN" dirty="0">
                <a:ea typeface="ＭＳ Ｐゴシック" pitchFamily="34" charset="-128"/>
              </a:rPr>
              <a:t>OpenMP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36785"/>
            <a:ext cx="8351838" cy="57174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#pragma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 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{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id 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omp_get_thread_num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 %d!\n", id);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8739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53CF2-5B9B-6E49-AB59-F7190527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A1E23-D33D-6F46-9102-FC2B3531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$ brew install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libomp</a:t>
            </a:r>
            <a:endParaRPr kumimoji="1"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$ clang -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Xpreprocessor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fopenmp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–o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hello.c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1"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$ ./hello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0!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7!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3!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4!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5!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2!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1!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 6!</a:t>
            </a:r>
            <a:endParaRPr kumimoji="1"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494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80800-5130-7342-936E-B8FC090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HelloWorld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F99CB-D3DD-4B47-B224-2433BB60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kumimoji="1"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id =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omp_get_thread_num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Hello%d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!\n", id);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World%d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!\n", id);</a:t>
            </a:r>
          </a:p>
          <a:p>
            <a:pPr marL="0" indent="0">
              <a:buNone/>
            </a:pPr>
            <a:endParaRPr kumimoji="1"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643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36242-76DE-0D41-AF10-FE591B16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44578"/>
            <a:ext cx="8229600" cy="602604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$ ./hello2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Hello0!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World0!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Hello5!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World5!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Hello2!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Hello6!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World6!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Hello1!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World1!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World2!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Hello4!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World4!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Hello7!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World7!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Hello3!</a:t>
            </a:r>
          </a:p>
          <a:p>
            <a:pPr marL="0" indent="0">
              <a:buNone/>
            </a:pP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World3!</a:t>
            </a:r>
          </a:p>
        </p:txBody>
      </p:sp>
    </p:spTree>
    <p:extLst>
      <p:ext uri="{BB962C8B-B14F-4D97-AF65-F5344CB8AC3E}">
        <p14:creationId xmlns:p14="http://schemas.microsoft.com/office/powerpoint/2010/main" val="2666208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CB51A-0BD3-6542-A4FF-528116AC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SPMD and </a:t>
            </a:r>
            <a:r>
              <a:rPr kumimoji="1" lang="en-US" altLang="zh-CN" dirty="0" err="1"/>
              <a:t>Worksharing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E6679-1A3F-4247-AE41-D90E0915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72007" cy="45259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SPMD : Each thread execute the code in {}</a:t>
            </a:r>
          </a:p>
          <a:p>
            <a:pPr marL="0" indent="0">
              <a:buNone/>
            </a:pP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kumimoji="1"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</a:t>
            </a:r>
          </a:p>
          <a:p>
            <a:pPr marL="0" indent="0">
              <a:buNone/>
            </a:pP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id = </a:t>
            </a:r>
            <a:r>
              <a:rPr kumimoji="1"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omp_get_thread_num</a:t>
            </a: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1"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Hello%d</a:t>
            </a: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!\n", id);</a:t>
            </a:r>
          </a:p>
          <a:p>
            <a:pPr marL="0" indent="0">
              <a:buNone/>
            </a:pPr>
            <a:r>
              <a:rPr kumimoji="1"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kumimoji="1" lang="en-US" altLang="zh-CN" dirty="0" err="1"/>
              <a:t>Worksharing</a:t>
            </a:r>
            <a:r>
              <a:rPr kumimoji="1" lang="en-US" altLang="zh-CN" dirty="0"/>
              <a:t> : Each thread execute part of loop 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05586B-91C9-C346-9946-8A37A9308F67}"/>
              </a:ext>
            </a:extLst>
          </p:cNvPr>
          <p:cNvSpPr/>
          <p:nvPr/>
        </p:nvSpPr>
        <p:spPr>
          <a:xfrm>
            <a:off x="457199" y="4549676"/>
            <a:ext cx="70603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omp for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(i = 1; i &lt; 13; i ++)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printf("Hello %d!\n", i);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383063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7ED15-02A8-234C-BDB3-8A9047B6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Parallel Loop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441542-1961-FB40-A75B-7EFD545505D7}"/>
              </a:ext>
            </a:extLst>
          </p:cNvPr>
          <p:cNvSpPr/>
          <p:nvPr/>
        </p:nvSpPr>
        <p:spPr>
          <a:xfrm>
            <a:off x="457200" y="172084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i;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omp parallel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omp for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(i = 1; i &lt; 13; i ++)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printf("Hello %d!\n", i);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688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32322-201C-6D4A-B674-1D666AAD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Explore/Aggregate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DAA284-8D61-AB48-9FF7-E1D448A5A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:SQL-like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queries</a:t>
            </a:r>
          </a:p>
          <a:p>
            <a:pPr marL="11430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Iterative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WordCount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PageRank</a:t>
            </a:r>
          </a:p>
          <a:p>
            <a:pPr marL="11430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log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search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engine</a:t>
            </a:r>
          </a:p>
          <a:p>
            <a:pPr marL="114300" indent="0">
              <a:buNone/>
            </a:pPr>
            <a:r>
              <a:rPr kumimoji="1" lang="zh-CN" altLang="en-US" sz="2800" dirty="0"/>
              <a:t>    </a:t>
            </a:r>
            <a:r>
              <a:rPr kumimoji="1" lang="en-US" altLang="zh-CN" sz="2800" dirty="0"/>
              <a:t>web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page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with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links</a:t>
            </a:r>
            <a:endParaRPr kumimoji="1" lang="en-US" altLang="zh-CN" dirty="0"/>
          </a:p>
          <a:p>
            <a:pPr marL="11430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sz="2800" dirty="0"/>
              <a:t>Social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network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6069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F2324-BB65-6942-A2E6-A03609C4E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BC4513-986C-0A45-B5CB-F82B4D47BDE8}"/>
              </a:ext>
            </a:extLst>
          </p:cNvPr>
          <p:cNvSpPr/>
          <p:nvPr/>
        </p:nvSpPr>
        <p:spPr>
          <a:xfrm>
            <a:off x="607102" y="1912125"/>
            <a:ext cx="74725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./loop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1!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2!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11!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12!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9!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7!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8!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5!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10!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3!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4!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 6!</a:t>
            </a:r>
          </a:p>
        </p:txBody>
      </p:sp>
    </p:spTree>
    <p:extLst>
      <p:ext uri="{BB962C8B-B14F-4D97-AF65-F5344CB8AC3E}">
        <p14:creationId xmlns:p14="http://schemas.microsoft.com/office/powerpoint/2010/main" val="36961142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8F2F13-EC99-2747-A6CB-FB9778256474}"/>
              </a:ext>
            </a:extLst>
          </p:cNvPr>
          <p:cNvSpPr/>
          <p:nvPr/>
        </p:nvSpPr>
        <p:spPr>
          <a:xfrm>
            <a:off x="1956218" y="52468"/>
            <a:ext cx="59885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i;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#pragma omp parallel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omp for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(i = 1; i &lt; 13; i ++)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printf("Hello %d!\n", i);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3D76CB-2379-5041-8C1C-379494450A35}"/>
              </a:ext>
            </a:extLst>
          </p:cNvPr>
          <p:cNvSpPr/>
          <p:nvPr/>
        </p:nvSpPr>
        <p:spPr>
          <a:xfrm>
            <a:off x="2263515" y="4299785"/>
            <a:ext cx="53739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i;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omp parallel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(i = 1; i &lt; 13; i ++)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printf("Hello %d!\n", i);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3CDEBA88-9D76-DD4C-A35F-195288289304}"/>
              </a:ext>
            </a:extLst>
          </p:cNvPr>
          <p:cNvSpPr/>
          <p:nvPr/>
        </p:nvSpPr>
        <p:spPr>
          <a:xfrm>
            <a:off x="4388372" y="3416320"/>
            <a:ext cx="974361" cy="584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628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E9C8B-3F7C-7B49-A8AC-A166B919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Array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CA584-BE88-3244-88F6-B8CE97AEC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64" y="2457544"/>
            <a:ext cx="7660871" cy="331572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bIns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test(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stride) {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result = 0; 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volatile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sink; </a:t>
            </a:r>
          </a:p>
          <a:p>
            <a:pPr>
              <a:lnSpc>
                <a:spcPct val="100000"/>
              </a:lnSpc>
            </a:pP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omp parallel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elems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stride)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+= data[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sink = result; </a:t>
            </a:r>
          </a:p>
          <a:p>
            <a:pPr>
              <a:lnSpc>
                <a:spcPct val="100000"/>
              </a:lnSpc>
            </a:pPr>
            <a:r>
              <a:rPr lang="zh-CN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62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67C1511E-D727-46F8-88B1-ED9417CC176B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83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056" y="1574146"/>
            <a:ext cx="4728370" cy="2137241"/>
          </a:xfrm>
          <a:noFill/>
        </p:spPr>
        <p:txBody>
          <a:bodyPr lIns="90488" tIns="44450" rIns="90488" bIns="44450">
            <a:normAutofit fontScale="92500"/>
          </a:bodyPr>
          <a:lstStyle/>
          <a:p>
            <a:pPr>
              <a:lnSpc>
                <a:spcPct val="85000"/>
              </a:lnSpc>
            </a:pPr>
            <a:r>
              <a:rPr lang="en-US" altLang="zh-CN" sz="2800" dirty="0">
                <a:ea typeface="宋体" pitchFamily="2" charset="-122"/>
              </a:rPr>
              <a:t>Threads are assigned an independent set of iterations</a:t>
            </a:r>
          </a:p>
          <a:p>
            <a:pPr>
              <a:lnSpc>
                <a:spcPct val="85000"/>
              </a:lnSpc>
            </a:pP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85000"/>
              </a:lnSpc>
            </a:pPr>
            <a:r>
              <a:rPr lang="en-US" altLang="zh-CN" sz="2800" dirty="0">
                <a:ea typeface="宋体" pitchFamily="2" charset="-122"/>
              </a:rPr>
              <a:t>Threads must wait at the end of work-sharing construct</a:t>
            </a: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600700" y="1143000"/>
            <a:ext cx="3124200" cy="5045075"/>
            <a:chOff x="3696" y="912"/>
            <a:chExt cx="1968" cy="3178"/>
          </a:xfrm>
        </p:grpSpPr>
        <p:sp>
          <p:nvSpPr>
            <p:cNvPr id="26631" name="Line 5"/>
            <p:cNvSpPr>
              <a:spLocks noChangeShapeType="1"/>
            </p:cNvSpPr>
            <p:nvPr/>
          </p:nvSpPr>
          <p:spPr bwMode="auto">
            <a:xfrm>
              <a:off x="5376" y="192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2" name="Line 6"/>
            <p:cNvSpPr>
              <a:spLocks noChangeShapeType="1"/>
            </p:cNvSpPr>
            <p:nvPr/>
          </p:nvSpPr>
          <p:spPr bwMode="auto">
            <a:xfrm>
              <a:off x="4656" y="1968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3" name="Line 7"/>
            <p:cNvSpPr>
              <a:spLocks noChangeShapeType="1"/>
            </p:cNvSpPr>
            <p:nvPr/>
          </p:nvSpPr>
          <p:spPr bwMode="auto">
            <a:xfrm>
              <a:off x="3936" y="1920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4" name="Line 8"/>
            <p:cNvSpPr>
              <a:spLocks noChangeShapeType="1"/>
            </p:cNvSpPr>
            <p:nvPr/>
          </p:nvSpPr>
          <p:spPr bwMode="auto">
            <a:xfrm flipV="1">
              <a:off x="5376" y="2699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5" name="Line 9"/>
            <p:cNvSpPr>
              <a:spLocks noChangeShapeType="1"/>
            </p:cNvSpPr>
            <p:nvPr/>
          </p:nvSpPr>
          <p:spPr bwMode="auto">
            <a:xfrm flipV="1">
              <a:off x="4656" y="2747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6" name="Line 10"/>
            <p:cNvSpPr>
              <a:spLocks noChangeShapeType="1"/>
            </p:cNvSpPr>
            <p:nvPr/>
          </p:nvSpPr>
          <p:spPr bwMode="auto">
            <a:xfrm flipV="1">
              <a:off x="3936" y="2747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7" name="Freeform 11"/>
            <p:cNvSpPr>
              <a:spLocks/>
            </p:cNvSpPr>
            <p:nvPr/>
          </p:nvSpPr>
          <p:spPr bwMode="auto">
            <a:xfrm>
              <a:off x="4676" y="1458"/>
              <a:ext cx="743" cy="459"/>
            </a:xfrm>
            <a:custGeom>
              <a:avLst/>
              <a:gdLst>
                <a:gd name="T0" fmla="*/ 0 w 805"/>
                <a:gd name="T1" fmla="*/ 20 h 486"/>
                <a:gd name="T2" fmla="*/ 9 w 805"/>
                <a:gd name="T3" fmla="*/ 0 h 486"/>
                <a:gd name="T4" fmla="*/ 743 w 805"/>
                <a:gd name="T5" fmla="*/ 438 h 486"/>
                <a:gd name="T6" fmla="*/ 733 w 805"/>
                <a:gd name="T7" fmla="*/ 459 h 486"/>
                <a:gd name="T8" fmla="*/ 0 w 805"/>
                <a:gd name="T9" fmla="*/ 20 h 4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5"/>
                <a:gd name="T16" fmla="*/ 0 h 486"/>
                <a:gd name="T17" fmla="*/ 805 w 805"/>
                <a:gd name="T18" fmla="*/ 486 h 4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5" h="486">
                  <a:moveTo>
                    <a:pt x="0" y="21"/>
                  </a:moveTo>
                  <a:lnTo>
                    <a:pt x="10" y="0"/>
                  </a:lnTo>
                  <a:lnTo>
                    <a:pt x="805" y="464"/>
                  </a:lnTo>
                  <a:lnTo>
                    <a:pt x="794" y="486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Freeform 12"/>
            <p:cNvSpPr>
              <a:spLocks/>
            </p:cNvSpPr>
            <p:nvPr/>
          </p:nvSpPr>
          <p:spPr bwMode="auto">
            <a:xfrm>
              <a:off x="4676" y="3070"/>
              <a:ext cx="743" cy="396"/>
            </a:xfrm>
            <a:custGeom>
              <a:avLst/>
              <a:gdLst>
                <a:gd name="T0" fmla="*/ 743 w 805"/>
                <a:gd name="T1" fmla="*/ 20 h 419"/>
                <a:gd name="T2" fmla="*/ 733 w 805"/>
                <a:gd name="T3" fmla="*/ 0 h 419"/>
                <a:gd name="T4" fmla="*/ 0 w 805"/>
                <a:gd name="T5" fmla="*/ 376 h 419"/>
                <a:gd name="T6" fmla="*/ 9 w 805"/>
                <a:gd name="T7" fmla="*/ 396 h 419"/>
                <a:gd name="T8" fmla="*/ 743 w 805"/>
                <a:gd name="T9" fmla="*/ 20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5"/>
                <a:gd name="T16" fmla="*/ 0 h 419"/>
                <a:gd name="T17" fmla="*/ 805 w 805"/>
                <a:gd name="T18" fmla="*/ 419 h 4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5" h="419">
                  <a:moveTo>
                    <a:pt x="805" y="21"/>
                  </a:moveTo>
                  <a:lnTo>
                    <a:pt x="794" y="0"/>
                  </a:lnTo>
                  <a:lnTo>
                    <a:pt x="0" y="398"/>
                  </a:lnTo>
                  <a:lnTo>
                    <a:pt x="10" y="419"/>
                  </a:lnTo>
                  <a:lnTo>
                    <a:pt x="805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Rectangle 13"/>
            <p:cNvSpPr>
              <a:spLocks noChangeArrowheads="1"/>
            </p:cNvSpPr>
            <p:nvPr/>
          </p:nvSpPr>
          <p:spPr bwMode="auto">
            <a:xfrm>
              <a:off x="4670" y="3080"/>
              <a:ext cx="22" cy="2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0" name="Freeform 14"/>
            <p:cNvSpPr>
              <a:spLocks/>
            </p:cNvSpPr>
            <p:nvPr/>
          </p:nvSpPr>
          <p:spPr bwMode="auto">
            <a:xfrm>
              <a:off x="3942" y="3070"/>
              <a:ext cx="743" cy="396"/>
            </a:xfrm>
            <a:custGeom>
              <a:avLst/>
              <a:gdLst>
                <a:gd name="T0" fmla="*/ 0 w 805"/>
                <a:gd name="T1" fmla="*/ 20 h 419"/>
                <a:gd name="T2" fmla="*/ 10 w 805"/>
                <a:gd name="T3" fmla="*/ 0 h 419"/>
                <a:gd name="T4" fmla="*/ 743 w 805"/>
                <a:gd name="T5" fmla="*/ 376 h 419"/>
                <a:gd name="T6" fmla="*/ 734 w 805"/>
                <a:gd name="T7" fmla="*/ 396 h 419"/>
                <a:gd name="T8" fmla="*/ 0 w 805"/>
                <a:gd name="T9" fmla="*/ 20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5"/>
                <a:gd name="T16" fmla="*/ 0 h 419"/>
                <a:gd name="T17" fmla="*/ 805 w 805"/>
                <a:gd name="T18" fmla="*/ 419 h 4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5" h="419">
                  <a:moveTo>
                    <a:pt x="0" y="21"/>
                  </a:moveTo>
                  <a:lnTo>
                    <a:pt x="11" y="0"/>
                  </a:lnTo>
                  <a:lnTo>
                    <a:pt x="805" y="398"/>
                  </a:lnTo>
                  <a:lnTo>
                    <a:pt x="795" y="419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1" name="Rectangle 15"/>
            <p:cNvSpPr>
              <a:spLocks noChangeArrowheads="1"/>
            </p:cNvSpPr>
            <p:nvPr/>
          </p:nvSpPr>
          <p:spPr bwMode="auto">
            <a:xfrm>
              <a:off x="4670" y="1531"/>
              <a:ext cx="22" cy="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16"/>
            <p:cNvSpPr>
              <a:spLocks/>
            </p:cNvSpPr>
            <p:nvPr/>
          </p:nvSpPr>
          <p:spPr bwMode="auto">
            <a:xfrm>
              <a:off x="3942" y="1521"/>
              <a:ext cx="743" cy="396"/>
            </a:xfrm>
            <a:custGeom>
              <a:avLst/>
              <a:gdLst>
                <a:gd name="T0" fmla="*/ 743 w 805"/>
                <a:gd name="T1" fmla="*/ 20 h 419"/>
                <a:gd name="T2" fmla="*/ 734 w 805"/>
                <a:gd name="T3" fmla="*/ 0 h 419"/>
                <a:gd name="T4" fmla="*/ 0 w 805"/>
                <a:gd name="T5" fmla="*/ 375 h 419"/>
                <a:gd name="T6" fmla="*/ 10 w 805"/>
                <a:gd name="T7" fmla="*/ 396 h 419"/>
                <a:gd name="T8" fmla="*/ 743 w 805"/>
                <a:gd name="T9" fmla="*/ 20 h 4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5"/>
                <a:gd name="T16" fmla="*/ 0 h 419"/>
                <a:gd name="T17" fmla="*/ 805 w 805"/>
                <a:gd name="T18" fmla="*/ 419 h 4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5" h="419">
                  <a:moveTo>
                    <a:pt x="805" y="21"/>
                  </a:moveTo>
                  <a:lnTo>
                    <a:pt x="795" y="0"/>
                  </a:lnTo>
                  <a:lnTo>
                    <a:pt x="0" y="397"/>
                  </a:lnTo>
                  <a:lnTo>
                    <a:pt x="11" y="419"/>
                  </a:lnTo>
                  <a:lnTo>
                    <a:pt x="805" y="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4897" name="AutoShape 17"/>
            <p:cNvSpPr>
              <a:spLocks noChangeArrowheads="1"/>
            </p:cNvSpPr>
            <p:nvPr/>
          </p:nvSpPr>
          <p:spPr bwMode="auto">
            <a:xfrm>
              <a:off x="4436" y="2160"/>
              <a:ext cx="489" cy="672"/>
            </a:xfrm>
            <a:prstGeom prst="roundRect">
              <a:avLst>
                <a:gd name="adj" fmla="val 24671"/>
              </a:avLst>
            </a:prstGeom>
            <a:solidFill>
              <a:srgbClr val="FFFF66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b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egoeBook" pitchFamily="68" charset="0"/>
                <a:ea typeface="宋体" pitchFamily="2" charset="-122"/>
              </a:endParaRPr>
            </a:p>
          </p:txBody>
        </p:sp>
        <p:sp>
          <p:nvSpPr>
            <p:cNvPr id="26644" name="AutoShape 18"/>
            <p:cNvSpPr>
              <a:spLocks noChangeArrowheads="1"/>
            </p:cNvSpPr>
            <p:nvPr/>
          </p:nvSpPr>
          <p:spPr bwMode="auto">
            <a:xfrm>
              <a:off x="3696" y="2160"/>
              <a:ext cx="490" cy="672"/>
            </a:xfrm>
            <a:prstGeom prst="roundRect">
              <a:avLst>
                <a:gd name="adj" fmla="val 24671"/>
              </a:avLst>
            </a:prstGeom>
            <a:solidFill>
              <a:schemeClr val="accent1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AutoShape 19"/>
            <p:cNvSpPr>
              <a:spLocks noChangeArrowheads="1"/>
            </p:cNvSpPr>
            <p:nvPr/>
          </p:nvSpPr>
          <p:spPr bwMode="auto">
            <a:xfrm>
              <a:off x="5162" y="2160"/>
              <a:ext cx="490" cy="672"/>
            </a:xfrm>
            <a:prstGeom prst="roundRect">
              <a:avLst>
                <a:gd name="adj" fmla="val 24671"/>
              </a:avLst>
            </a:prstGeom>
            <a:solidFill>
              <a:schemeClr val="accent2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Oval 20"/>
            <p:cNvSpPr>
              <a:spLocks noChangeArrowheads="1"/>
            </p:cNvSpPr>
            <p:nvPr/>
          </p:nvSpPr>
          <p:spPr bwMode="auto">
            <a:xfrm>
              <a:off x="3702" y="1406"/>
              <a:ext cx="1957" cy="251"/>
            </a:xfrm>
            <a:prstGeom prst="ellipse">
              <a:avLst/>
            </a:prstGeom>
            <a:solidFill>
              <a:schemeClr val="tx1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Rectangle 21"/>
            <p:cNvSpPr>
              <a:spLocks noChangeArrowheads="1"/>
            </p:cNvSpPr>
            <p:nvPr/>
          </p:nvSpPr>
          <p:spPr bwMode="auto">
            <a:xfrm>
              <a:off x="3982" y="1451"/>
              <a:ext cx="154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Courier New" pitchFamily="49" charset="0"/>
                  <a:ea typeface="宋体" pitchFamily="2" charset="-122"/>
                </a:rPr>
                <a:t>#pragma </a:t>
              </a:r>
              <a:r>
                <a:rPr lang="en-US" altLang="zh-CN" sz="1600" dirty="0" err="1">
                  <a:solidFill>
                    <a:schemeClr val="bg1"/>
                  </a:solidFill>
                  <a:latin typeface="Courier New" pitchFamily="49" charset="0"/>
                  <a:ea typeface="宋体" pitchFamily="2" charset="-122"/>
                </a:rPr>
                <a:t>omp</a:t>
              </a:r>
              <a:r>
                <a:rPr lang="en-US" altLang="zh-CN" sz="1600" dirty="0">
                  <a:solidFill>
                    <a:schemeClr val="bg1"/>
                  </a:solidFill>
                  <a:latin typeface="Courier New" pitchFamily="49" charset="0"/>
                  <a:ea typeface="宋体" pitchFamily="2" charset="-122"/>
                </a:rPr>
                <a:t> parallel</a:t>
              </a:r>
              <a:endParaRPr lang="en-US" altLang="zh-CN" sz="1600" b="0" dirty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endParaRPr>
            </a:p>
          </p:txBody>
        </p:sp>
        <p:sp>
          <p:nvSpPr>
            <p:cNvPr id="26648" name="Rectangle 22"/>
            <p:cNvSpPr>
              <a:spLocks noChangeArrowheads="1"/>
            </p:cNvSpPr>
            <p:nvPr/>
          </p:nvSpPr>
          <p:spPr bwMode="auto">
            <a:xfrm>
              <a:off x="4670" y="912"/>
              <a:ext cx="22" cy="3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Freeform 23"/>
            <p:cNvSpPr>
              <a:spLocks/>
            </p:cNvSpPr>
            <p:nvPr/>
          </p:nvSpPr>
          <p:spPr bwMode="auto">
            <a:xfrm>
              <a:off x="4617" y="1257"/>
              <a:ext cx="127" cy="149"/>
            </a:xfrm>
            <a:custGeom>
              <a:avLst/>
              <a:gdLst>
                <a:gd name="T0" fmla="*/ 64 w 138"/>
                <a:gd name="T1" fmla="*/ 0 h 157"/>
                <a:gd name="T2" fmla="*/ 0 w 138"/>
                <a:gd name="T3" fmla="*/ 0 h 157"/>
                <a:gd name="T4" fmla="*/ 64 w 138"/>
                <a:gd name="T5" fmla="*/ 149 h 157"/>
                <a:gd name="T6" fmla="*/ 127 w 138"/>
                <a:gd name="T7" fmla="*/ 0 h 157"/>
                <a:gd name="T8" fmla="*/ 64 w 138"/>
                <a:gd name="T9" fmla="*/ 0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57"/>
                <a:gd name="T17" fmla="*/ 138 w 138"/>
                <a:gd name="T18" fmla="*/ 157 h 1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57">
                  <a:moveTo>
                    <a:pt x="69" y="0"/>
                  </a:moveTo>
                  <a:lnTo>
                    <a:pt x="0" y="0"/>
                  </a:lnTo>
                  <a:lnTo>
                    <a:pt x="69" y="157"/>
                  </a:lnTo>
                  <a:lnTo>
                    <a:pt x="138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Rectangle 24"/>
            <p:cNvSpPr>
              <a:spLocks noChangeArrowheads="1"/>
            </p:cNvSpPr>
            <p:nvPr/>
          </p:nvSpPr>
          <p:spPr bwMode="auto">
            <a:xfrm>
              <a:off x="4670" y="3581"/>
              <a:ext cx="22" cy="36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Freeform 25"/>
            <p:cNvSpPr>
              <a:spLocks/>
            </p:cNvSpPr>
            <p:nvPr/>
          </p:nvSpPr>
          <p:spPr bwMode="auto">
            <a:xfrm>
              <a:off x="4617" y="3942"/>
              <a:ext cx="127" cy="148"/>
            </a:xfrm>
            <a:custGeom>
              <a:avLst/>
              <a:gdLst>
                <a:gd name="T0" fmla="*/ 64 w 138"/>
                <a:gd name="T1" fmla="*/ 0 h 157"/>
                <a:gd name="T2" fmla="*/ 0 w 138"/>
                <a:gd name="T3" fmla="*/ 0 h 157"/>
                <a:gd name="T4" fmla="*/ 64 w 138"/>
                <a:gd name="T5" fmla="*/ 148 h 157"/>
                <a:gd name="T6" fmla="*/ 127 w 138"/>
                <a:gd name="T7" fmla="*/ 0 h 157"/>
                <a:gd name="T8" fmla="*/ 64 w 138"/>
                <a:gd name="T9" fmla="*/ 0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157"/>
                <a:gd name="T17" fmla="*/ 138 w 138"/>
                <a:gd name="T18" fmla="*/ 157 h 1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157">
                  <a:moveTo>
                    <a:pt x="69" y="0"/>
                  </a:moveTo>
                  <a:lnTo>
                    <a:pt x="0" y="0"/>
                  </a:lnTo>
                  <a:lnTo>
                    <a:pt x="69" y="157"/>
                  </a:lnTo>
                  <a:lnTo>
                    <a:pt x="138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Oval 26"/>
            <p:cNvSpPr>
              <a:spLocks noChangeArrowheads="1"/>
            </p:cNvSpPr>
            <p:nvPr/>
          </p:nvSpPr>
          <p:spPr bwMode="auto">
            <a:xfrm>
              <a:off x="4608" y="3312"/>
              <a:ext cx="144" cy="288"/>
            </a:xfrm>
            <a:prstGeom prst="ellipse">
              <a:avLst/>
            </a:prstGeom>
            <a:solidFill>
              <a:schemeClr val="tx1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Oval 27"/>
            <p:cNvSpPr>
              <a:spLocks noChangeArrowheads="1"/>
            </p:cNvSpPr>
            <p:nvPr/>
          </p:nvSpPr>
          <p:spPr bwMode="auto">
            <a:xfrm>
              <a:off x="3696" y="1728"/>
              <a:ext cx="1957" cy="251"/>
            </a:xfrm>
            <a:prstGeom prst="ellipse">
              <a:avLst/>
            </a:prstGeom>
            <a:solidFill>
              <a:schemeClr val="tx1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Rectangle 28"/>
            <p:cNvSpPr>
              <a:spLocks noChangeArrowheads="1"/>
            </p:cNvSpPr>
            <p:nvPr/>
          </p:nvSpPr>
          <p:spPr bwMode="auto">
            <a:xfrm>
              <a:off x="4080" y="1776"/>
              <a:ext cx="115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>
                  <a:solidFill>
                    <a:schemeClr val="bg1"/>
                  </a:solidFill>
                  <a:latin typeface="Courier New" pitchFamily="49" charset="0"/>
                  <a:ea typeface="宋体" pitchFamily="2" charset="-122"/>
                </a:rPr>
                <a:t>#pragma omp for</a:t>
              </a:r>
              <a:endParaRPr lang="en-US" altLang="zh-CN" sz="1600" b="0">
                <a:solidFill>
                  <a:schemeClr val="bg1"/>
                </a:solidFill>
                <a:latin typeface="Courier New" pitchFamily="49" charset="0"/>
                <a:ea typeface="宋体" pitchFamily="2" charset="-122"/>
              </a:endParaRPr>
            </a:p>
          </p:txBody>
        </p:sp>
        <p:sp>
          <p:nvSpPr>
            <p:cNvPr id="26655" name="Oval 29"/>
            <p:cNvSpPr>
              <a:spLocks noChangeArrowheads="1"/>
            </p:cNvSpPr>
            <p:nvPr/>
          </p:nvSpPr>
          <p:spPr bwMode="auto">
            <a:xfrm flipV="1">
              <a:off x="3696" y="2928"/>
              <a:ext cx="1957" cy="251"/>
            </a:xfrm>
            <a:prstGeom prst="ellipse">
              <a:avLst/>
            </a:prstGeom>
            <a:solidFill>
              <a:schemeClr val="tx1"/>
            </a:solidFill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Rectangle 30"/>
            <p:cNvSpPr>
              <a:spLocks noChangeArrowheads="1"/>
            </p:cNvSpPr>
            <p:nvPr/>
          </p:nvSpPr>
          <p:spPr bwMode="auto">
            <a:xfrm>
              <a:off x="4320" y="3006"/>
              <a:ext cx="64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  <a:latin typeface="Times" pitchFamily="18" charset="0"/>
                  <a:ea typeface="宋体" pitchFamily="2" charset="-122"/>
                </a:rPr>
                <a:t>Implicit</a:t>
              </a:r>
              <a:r>
                <a:rPr lang="en-US" altLang="zh-CN" sz="1200">
                  <a:solidFill>
                    <a:schemeClr val="bg2"/>
                  </a:solidFill>
                  <a:latin typeface="Times" pitchFamily="18" charset="0"/>
                  <a:ea typeface="宋体" pitchFamily="2" charset="-122"/>
                </a:rPr>
                <a:t> </a:t>
              </a:r>
              <a:r>
                <a:rPr lang="en-US" altLang="zh-CN" sz="1200">
                  <a:solidFill>
                    <a:schemeClr val="bg1"/>
                  </a:solidFill>
                  <a:latin typeface="Times" pitchFamily="18" charset="0"/>
                  <a:ea typeface="宋体" pitchFamily="2" charset="-122"/>
                </a:rPr>
                <a:t>barrier</a:t>
              </a:r>
              <a:endParaRPr lang="en-US" altLang="zh-CN" sz="1200" b="0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26657" name="Text Box 31"/>
            <p:cNvSpPr txBox="1">
              <a:spLocks noChangeArrowheads="1"/>
            </p:cNvSpPr>
            <p:nvPr/>
          </p:nvSpPr>
          <p:spPr bwMode="auto">
            <a:xfrm>
              <a:off x="3696" y="2160"/>
              <a:ext cx="528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1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2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3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4</a:t>
              </a:r>
            </a:p>
          </p:txBody>
        </p:sp>
        <p:sp>
          <p:nvSpPr>
            <p:cNvPr id="26658" name="Text Box 32"/>
            <p:cNvSpPr txBox="1">
              <a:spLocks noChangeArrowheads="1"/>
            </p:cNvSpPr>
            <p:nvPr/>
          </p:nvSpPr>
          <p:spPr bwMode="auto">
            <a:xfrm>
              <a:off x="4416" y="2160"/>
              <a:ext cx="528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5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6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7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8</a:t>
              </a:r>
            </a:p>
          </p:txBody>
        </p:sp>
        <p:sp>
          <p:nvSpPr>
            <p:cNvPr id="26659" name="Text Box 33"/>
            <p:cNvSpPr txBox="1">
              <a:spLocks noChangeArrowheads="1"/>
            </p:cNvSpPr>
            <p:nvPr/>
          </p:nvSpPr>
          <p:spPr bwMode="auto">
            <a:xfrm>
              <a:off x="5136" y="2160"/>
              <a:ext cx="528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9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10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11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 sz="120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</a:rPr>
                <a:t>i = 12</a:t>
              </a:r>
            </a:p>
          </p:txBody>
        </p:sp>
      </p:grpSp>
      <p:sp>
        <p:nvSpPr>
          <p:cNvPr id="26630" name="Text Box 34"/>
          <p:cNvSpPr txBox="1">
            <a:spLocks noChangeArrowheads="1"/>
          </p:cNvSpPr>
          <p:nvPr/>
        </p:nvSpPr>
        <p:spPr bwMode="auto">
          <a:xfrm>
            <a:off x="563563" y="4260197"/>
            <a:ext cx="4572000" cy="9502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 parallel for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itchFamily="49" charset="0"/>
                <a:ea typeface="宋体" pitchFamily="2" charset="-122"/>
              </a:rPr>
              <a:t>for(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 = 1, 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 &lt; 13, 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++) 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 dirty="0">
                <a:latin typeface="Courier New" pitchFamily="49" charset="0"/>
                <a:ea typeface="宋体" pitchFamily="2" charset="-122"/>
              </a:rPr>
              <a:t>      c[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] = a[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] + b[</a:t>
            </a:r>
            <a:r>
              <a:rPr lang="en-US" altLang="zh-CN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altLang="zh-CN" dirty="0">
                <a:latin typeface="Courier New" pitchFamily="49" charset="0"/>
                <a:ea typeface="宋体" pitchFamily="2" charset="-122"/>
              </a:rPr>
              <a:t>]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63563" y="662781"/>
            <a:ext cx="8640762" cy="64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Cambria Math" pitchFamily="18" charset="0"/>
                <a:ea typeface="黑体" pitchFamily="49" charset="-122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</a:defRPr>
            </a:lvl9pPr>
          </a:lstStyle>
          <a:p>
            <a:r>
              <a:rPr lang="en-US" altLang="zh-CN" sz="4400" b="0" dirty="0">
                <a:solidFill>
                  <a:schemeClr val="tx1"/>
                </a:solidFill>
                <a:latin typeface="+mj-lt"/>
                <a:ea typeface="宋体" pitchFamily="2" charset="-122"/>
              </a:rPr>
              <a:t>Work-sharing Construct - loop</a:t>
            </a:r>
            <a:endParaRPr lang="zh-CN" altLang="en-US" sz="4400" b="0" dirty="0">
              <a:solidFill>
                <a:schemeClr val="tx1"/>
              </a:solidFill>
              <a:latin typeface="+mj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913311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6580" y="2130425"/>
            <a:ext cx="8517276" cy="14700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OpenMP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40B294C-ACB0-CE4A-8D2C-3BA268AE5A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530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F475CC1-C70F-4DF8-8761-0BB0B3ECBB58}" type="slidenum">
              <a:rPr lang="en-US" altLang="zh-CN" sz="1400" b="0">
                <a:solidFill>
                  <a:schemeClr val="tx1"/>
                </a:solidFill>
                <a:latin typeface="Helvetica" charset="0"/>
              </a:rPr>
              <a:pPr/>
              <a:t>85</a:t>
            </a:fld>
            <a:endParaRPr lang="en-US" altLang="zh-CN" sz="1400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ＭＳ Ｐゴシック" pitchFamily="34" charset="-128"/>
              </a:rPr>
              <a:t>Programming Model – Data Sharing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2600" y="1438275"/>
            <a:ext cx="3927475" cy="2824163"/>
          </a:xfrm>
        </p:spPr>
        <p:txBody>
          <a:bodyPr/>
          <a:lstStyle/>
          <a:p>
            <a:r>
              <a:rPr lang="en-US" altLang="zh-CN" sz="2400" dirty="0">
                <a:ea typeface="ＭＳ Ｐゴシック" pitchFamily="34" charset="-128"/>
              </a:rPr>
              <a:t>Parallel programs often employ two types of data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Shared data, visible to all threads, similarly named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Private data, visible to a single thread (often stack-allocated)</a:t>
            </a:r>
          </a:p>
          <a:p>
            <a:pPr lvl="1"/>
            <a:endParaRPr lang="en-US" altLang="zh-CN" sz="2000" dirty="0">
              <a:ea typeface="ＭＳ Ｐゴシック" pitchFamily="34" charset="-128"/>
            </a:endParaRPr>
          </a:p>
          <a:p>
            <a:endParaRPr lang="en-US" altLang="zh-CN" sz="2400" dirty="0">
              <a:ea typeface="ＭＳ Ｐゴシック" pitchFamily="34" charset="-128"/>
            </a:endParaRPr>
          </a:p>
          <a:p>
            <a:pPr lvl="1"/>
            <a:endParaRPr lang="en-US" altLang="zh-CN" sz="1800" dirty="0">
              <a:ea typeface="ＭＳ Ｐゴシック" pitchFamily="34" charset="-128"/>
            </a:endParaRPr>
          </a:p>
        </p:txBody>
      </p: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33375" y="4110038"/>
            <a:ext cx="4076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b="0" dirty="0" err="1">
                <a:solidFill>
                  <a:schemeClr val="tx1"/>
                </a:solidFill>
              </a:rPr>
              <a:t>PThreads</a:t>
            </a:r>
            <a:r>
              <a:rPr lang="en-US" altLang="zh-CN" b="0" dirty="0">
                <a:solidFill>
                  <a:schemeClr val="tx1"/>
                </a:solidFill>
              </a:rPr>
              <a:t>: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b="0" dirty="0">
                <a:solidFill>
                  <a:srgbClr val="000099"/>
                </a:solidFill>
              </a:rPr>
              <a:t>Global-scoped variables are shared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b="0" dirty="0">
                <a:solidFill>
                  <a:srgbClr val="000099"/>
                </a:solidFill>
              </a:rPr>
              <a:t>Stack-allocated variables are private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sz="1800" b="0" dirty="0">
              <a:solidFill>
                <a:srgbClr val="000099"/>
              </a:solidFill>
            </a:endParaRPr>
          </a:p>
          <a:p>
            <a:pPr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b="0" dirty="0">
              <a:solidFill>
                <a:schemeClr val="tx1"/>
              </a:solidFill>
            </a:endParaRP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sz="1800" b="0" dirty="0">
              <a:solidFill>
                <a:srgbClr val="000099"/>
              </a:solidFill>
            </a:endParaRP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4432300" y="1565275"/>
            <a:ext cx="4254500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// shared,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globals</a:t>
            </a:r>
            <a:endParaRPr lang="en-US" altLang="zh-CN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bigdata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[1024];</a:t>
            </a:r>
          </a:p>
          <a:p>
            <a:pPr algn="l">
              <a:spcBef>
                <a:spcPct val="50000"/>
              </a:spcBef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void* foo(void* bar) {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// private, stack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/* Calculation goes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here */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3624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F475CC1-C70F-4DF8-8761-0BB0B3ECBB58}" type="slidenum">
              <a:rPr lang="en-US" altLang="zh-CN" sz="1400" b="0">
                <a:solidFill>
                  <a:schemeClr val="tx1"/>
                </a:solidFill>
                <a:latin typeface="Helvetica" charset="0"/>
              </a:rPr>
              <a:pPr/>
              <a:t>86</a:t>
            </a:fld>
            <a:endParaRPr lang="en-US" altLang="zh-CN" sz="1400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ＭＳ Ｐゴシック" pitchFamily="34" charset="-128"/>
              </a:rPr>
              <a:t>Programming Model – Data Sharing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8942" y="939397"/>
            <a:ext cx="3927475" cy="2824163"/>
          </a:xfrm>
        </p:spPr>
        <p:txBody>
          <a:bodyPr/>
          <a:lstStyle/>
          <a:p>
            <a:r>
              <a:rPr lang="en-US" altLang="zh-CN" sz="2400" dirty="0">
                <a:ea typeface="ＭＳ Ｐゴシック" pitchFamily="34" charset="-128"/>
              </a:rPr>
              <a:t>Parallel programs often employ two types of data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Shared data, visible to all threads, similarly named</a:t>
            </a:r>
          </a:p>
          <a:p>
            <a:pPr lvl="1"/>
            <a:r>
              <a:rPr lang="en-US" altLang="zh-CN" sz="2000" dirty="0">
                <a:ea typeface="ＭＳ Ｐゴシック" pitchFamily="34" charset="-128"/>
              </a:rPr>
              <a:t>Private data, visible to a single thread (often stack-allocated)</a:t>
            </a:r>
          </a:p>
          <a:p>
            <a:pPr lvl="1"/>
            <a:endParaRPr lang="en-US" altLang="zh-CN" sz="1800" dirty="0">
              <a:ea typeface="ＭＳ Ｐゴシック" pitchFamily="34" charset="-128"/>
            </a:endParaRPr>
          </a:p>
          <a:p>
            <a:endParaRPr lang="en-US" altLang="zh-CN" sz="2000" dirty="0">
              <a:ea typeface="ＭＳ Ｐゴシック" pitchFamily="34" charset="-128"/>
            </a:endParaRPr>
          </a:p>
          <a:p>
            <a:pPr lvl="1"/>
            <a:endParaRPr lang="en-US" altLang="zh-CN" sz="1800" dirty="0">
              <a:ea typeface="ＭＳ Ｐゴシック" pitchFamily="34" charset="-128"/>
            </a:endParaRPr>
          </a:p>
        </p:txBody>
      </p:sp>
      <p:sp>
        <p:nvSpPr>
          <p:cNvPr id="464900" name="Rectangle 4"/>
          <p:cNvSpPr>
            <a:spLocks noChangeArrowheads="1"/>
          </p:cNvSpPr>
          <p:nvPr/>
        </p:nvSpPr>
        <p:spPr bwMode="auto">
          <a:xfrm>
            <a:off x="321525" y="5162549"/>
            <a:ext cx="4076700" cy="133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b="0" dirty="0">
                <a:solidFill>
                  <a:schemeClr val="tx1"/>
                </a:solidFill>
              </a:rPr>
              <a:t>OpenMP: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ourier New" pitchFamily="49" charset="0"/>
                <a:cs typeface="Courier New" pitchFamily="49" charset="0"/>
              </a:rPr>
              <a:t>shared</a:t>
            </a:r>
            <a:r>
              <a:rPr lang="en-US" altLang="zh-CN" sz="1800" b="0" dirty="0">
                <a:solidFill>
                  <a:srgbClr val="000099"/>
                </a:solidFill>
                <a:cs typeface="Courier New" pitchFamily="49" charset="0"/>
              </a:rPr>
              <a:t> variables are shared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1800" b="0" dirty="0">
                <a:solidFill>
                  <a:srgbClr val="000099"/>
                </a:solidFill>
                <a:cs typeface="Courier New" pitchFamily="49" charset="0"/>
              </a:rPr>
              <a:t> variables are private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b="0" dirty="0">
                <a:solidFill>
                  <a:srgbClr val="000099"/>
                </a:solidFill>
                <a:cs typeface="Courier New" pitchFamily="49" charset="0"/>
              </a:rPr>
              <a:t>Rules</a:t>
            </a:r>
            <a:r>
              <a:rPr lang="zh-CN" altLang="en-US" sz="1800" b="0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US" altLang="zh-CN" sz="1800" b="0" dirty="0">
                <a:solidFill>
                  <a:srgbClr val="000099"/>
                </a:solidFill>
                <a:cs typeface="Courier New" pitchFamily="49" charset="0"/>
              </a:rPr>
              <a:t>for</a:t>
            </a:r>
            <a:r>
              <a:rPr lang="zh-CN" altLang="en-US" sz="1800" b="0" dirty="0">
                <a:solidFill>
                  <a:srgbClr val="000099"/>
                </a:solidFill>
                <a:cs typeface="Courier New" pitchFamily="49" charset="0"/>
              </a:rPr>
              <a:t> </a:t>
            </a:r>
            <a:r>
              <a:rPr lang="en-US" altLang="zh-CN" sz="1800" b="0" dirty="0">
                <a:solidFill>
                  <a:srgbClr val="000099"/>
                </a:solidFill>
                <a:cs typeface="Courier New" pitchFamily="49" charset="0"/>
              </a:rPr>
              <a:t>default</a:t>
            </a:r>
            <a:r>
              <a:rPr lang="zh-CN" altLang="en-US" sz="1800" b="0" dirty="0">
                <a:solidFill>
                  <a:srgbClr val="000099"/>
                </a:solidFill>
                <a:cs typeface="Courier New" pitchFamily="49" charset="0"/>
              </a:rPr>
              <a:t> </a:t>
            </a:r>
            <a:endParaRPr lang="en-US" altLang="zh-CN" sz="1800" b="0" dirty="0">
              <a:solidFill>
                <a:srgbClr val="000099"/>
              </a:solidFill>
              <a:cs typeface="Courier New" pitchFamily="49" charset="0"/>
            </a:endParaRP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sz="1800" b="0" dirty="0">
              <a:solidFill>
                <a:srgbClr val="000099"/>
              </a:solidFill>
              <a:cs typeface="Courier New" pitchFamily="49" charset="0"/>
            </a:endParaRPr>
          </a:p>
        </p:txBody>
      </p: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21525" y="3460750"/>
            <a:ext cx="4076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b="0" dirty="0" err="1">
                <a:solidFill>
                  <a:schemeClr val="tx1"/>
                </a:solidFill>
              </a:rPr>
              <a:t>PThreads</a:t>
            </a:r>
            <a:r>
              <a:rPr lang="en-US" altLang="zh-CN" b="0" dirty="0">
                <a:solidFill>
                  <a:schemeClr val="tx1"/>
                </a:solidFill>
              </a:rPr>
              <a:t>: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b="0" dirty="0">
                <a:solidFill>
                  <a:srgbClr val="000099"/>
                </a:solidFill>
              </a:rPr>
              <a:t>Global-scoped variables are shared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r>
              <a:rPr lang="en-US" altLang="zh-CN" sz="1800" b="0" dirty="0">
                <a:solidFill>
                  <a:srgbClr val="000099"/>
                </a:solidFill>
              </a:rPr>
              <a:t>Stack-allocated variables are private</a:t>
            </a: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sz="1800" b="0" dirty="0">
              <a:solidFill>
                <a:srgbClr val="000099"/>
              </a:solidFill>
            </a:endParaRPr>
          </a:p>
          <a:p>
            <a:pPr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b="0" dirty="0">
              <a:solidFill>
                <a:schemeClr val="tx1"/>
              </a:solidFill>
            </a:endParaRPr>
          </a:p>
          <a:p>
            <a:pPr lvl="1" algn="l">
              <a:spcBef>
                <a:spcPct val="15000"/>
              </a:spcBef>
              <a:buSzPct val="100000"/>
              <a:buFontTx/>
              <a:buChar char="•"/>
            </a:pPr>
            <a:endParaRPr lang="en-US" altLang="zh-CN" sz="1800" b="0" dirty="0">
              <a:solidFill>
                <a:srgbClr val="000099"/>
              </a:solidFill>
            </a:endParaRPr>
          </a:p>
        </p:txBody>
      </p:sp>
      <p:sp>
        <p:nvSpPr>
          <p:cNvPr id="464903" name="Text Box 7"/>
          <p:cNvSpPr txBox="1">
            <a:spLocks noChangeArrowheads="1"/>
          </p:cNvSpPr>
          <p:nvPr/>
        </p:nvSpPr>
        <p:spPr bwMode="auto">
          <a:xfrm>
            <a:off x="4564063" y="1439863"/>
            <a:ext cx="4254500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bigdata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[1024];</a:t>
            </a:r>
          </a:p>
          <a:p>
            <a:pPr algn="l">
              <a:spcBef>
                <a:spcPct val="50000"/>
              </a:spcBef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void* foo(void* bar) {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endParaRPr lang="en-US" altLang="zh-CN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#pragma </a:t>
            </a:r>
            <a:r>
              <a:rPr lang="en-US" altLang="zh-CN" sz="18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parallel \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shared ( </a:t>
            </a:r>
            <a:r>
              <a:rPr lang="en-US" altLang="zh-CN" sz="1800" dirty="0" err="1">
                <a:latin typeface="Courier New" pitchFamily="49" charset="0"/>
                <a:cs typeface="Courier New" pitchFamily="49" charset="0"/>
              </a:rPr>
              <a:t>bigdata</a:t>
            </a:r>
            <a:r>
              <a:rPr lang="en-US" altLang="zh-CN" sz="1800" dirty="0">
                <a:latin typeface="Courier New" pitchFamily="49" charset="0"/>
                <a:cs typeface="Courier New" pitchFamily="49" charset="0"/>
              </a:rPr>
              <a:t> )</a:t>
            </a: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\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private ( </a:t>
            </a:r>
            <a:r>
              <a:rPr lang="en-US" altLang="zh-CN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tid</a:t>
            </a:r>
            <a:r>
              <a:rPr lang="en-US" altLang="zh-CN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)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/* Calc. here */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 </a:t>
            </a:r>
          </a:p>
          <a:p>
            <a:pPr algn="l">
              <a:spcBef>
                <a:spcPct val="50000"/>
              </a:spcBef>
            </a:pPr>
            <a:r>
              <a:rPr lang="en-US" altLang="zh-CN" sz="18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39441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C5B783C8-EAEF-404E-A103-3E8EC3AA0485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87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Data Environment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7638"/>
            <a:ext cx="8001000" cy="4938712"/>
          </a:xfrm>
        </p:spPr>
        <p:txBody>
          <a:bodyPr>
            <a:normAutofit/>
          </a:bodyPr>
          <a:lstStyle/>
          <a:p>
            <a:r>
              <a:rPr lang="en-US" altLang="zh-CN" dirty="0" err="1">
                <a:ea typeface="宋体" pitchFamily="2" charset="-122"/>
              </a:rPr>
              <a:t>OpenMP</a:t>
            </a:r>
            <a:r>
              <a:rPr lang="en-US" altLang="zh-CN" dirty="0">
                <a:ea typeface="宋体" pitchFamily="2" charset="-122"/>
              </a:rPr>
              <a:t> uses a shared-memory programming model </a:t>
            </a:r>
          </a:p>
          <a:p>
            <a:pPr lvl="2"/>
            <a:r>
              <a:rPr lang="en-US" altLang="zh-CN" sz="2800" dirty="0">
                <a:ea typeface="宋体" pitchFamily="2" charset="-122"/>
              </a:rPr>
              <a:t> Most variables are shared by default.</a:t>
            </a:r>
          </a:p>
          <a:p>
            <a:pPr lvl="2"/>
            <a:r>
              <a:rPr lang="en-US" altLang="zh-CN" sz="2800" dirty="0">
                <a:ea typeface="宋体" pitchFamily="2" charset="-122"/>
              </a:rPr>
              <a:t> Global variables are shared among threads</a:t>
            </a:r>
          </a:p>
          <a:p>
            <a:pPr lvl="3"/>
            <a:r>
              <a:rPr lang="en-US" altLang="zh-CN" sz="2400" dirty="0">
                <a:ea typeface="宋体" pitchFamily="2" charset="-122"/>
              </a:rPr>
              <a:t>C/C++: File scope variables, static</a:t>
            </a:r>
          </a:p>
        </p:txBody>
      </p:sp>
    </p:spTree>
    <p:extLst>
      <p:ext uri="{BB962C8B-B14F-4D97-AF65-F5344CB8AC3E}">
        <p14:creationId xmlns:p14="http://schemas.microsoft.com/office/powerpoint/2010/main" val="3014053448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1E9C15F7-BDED-4339-AF56-8B09E6C74281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88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Data Environment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98214"/>
            <a:ext cx="7785100" cy="4397383"/>
          </a:xfrm>
          <a:noFill/>
        </p:spPr>
        <p:txBody>
          <a:bodyPr lIns="90488" tIns="44450" rIns="90488" bIns="44450">
            <a:normAutofit lnSpcReduction="10000"/>
          </a:bodyPr>
          <a:lstStyle/>
          <a:p>
            <a:pPr>
              <a:lnSpc>
                <a:spcPct val="94000"/>
              </a:lnSpc>
            </a:pPr>
            <a:r>
              <a:rPr lang="en-US" altLang="zh-CN" sz="4000" dirty="0">
                <a:ea typeface="宋体" pitchFamily="2" charset="-122"/>
              </a:rPr>
              <a:t>Implicit</a:t>
            </a:r>
            <a:r>
              <a:rPr lang="zh-CN" altLang="en-US" sz="4000" dirty="0">
                <a:ea typeface="宋体" pitchFamily="2" charset="-122"/>
              </a:rPr>
              <a:t> </a:t>
            </a:r>
            <a:r>
              <a:rPr lang="en-US" altLang="zh-CN" sz="4000" dirty="0">
                <a:ea typeface="宋体" pitchFamily="2" charset="-122"/>
              </a:rPr>
              <a:t>rules...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Stack variables in functions called from parallel regions are PRIVATE</a:t>
            </a:r>
            <a:br>
              <a:rPr lang="en-US" altLang="zh-CN" dirty="0">
                <a:ea typeface="宋体" pitchFamily="2" charset="-122"/>
              </a:rPr>
            </a:b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Automatic variables within a statement block are PRIVATE</a:t>
            </a:r>
            <a:br>
              <a:rPr lang="en-US" altLang="zh-CN" dirty="0">
                <a:ea typeface="宋体" pitchFamily="2" charset="-122"/>
              </a:rPr>
            </a:b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C/C++: The </a:t>
            </a:r>
            <a:r>
              <a:rPr lang="en-US" altLang="zh-CN" dirty="0">
                <a:solidFill>
                  <a:schemeClr val="tx2"/>
                </a:solidFill>
                <a:ea typeface="宋体" pitchFamily="2" charset="-122"/>
              </a:rPr>
              <a:t>first</a:t>
            </a:r>
            <a:r>
              <a:rPr lang="en-US" altLang="zh-CN" dirty="0">
                <a:ea typeface="宋体" pitchFamily="2" charset="-122"/>
              </a:rPr>
              <a:t> loop index variable in nested loops following a </a:t>
            </a: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#pragma </a:t>
            </a:r>
            <a:r>
              <a:rPr lang="en-US" altLang="zh-CN" b="1" dirty="0" err="1">
                <a:latin typeface="Courier New" pitchFamily="49" charset="0"/>
                <a:ea typeface="宋体" pitchFamily="2" charset="-122"/>
              </a:rPr>
              <a:t>omp</a:t>
            </a: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 for</a:t>
            </a:r>
            <a:r>
              <a:rPr lang="zh-CN" altLang="en-US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is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private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73529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9" y="692114"/>
            <a:ext cx="7509181" cy="4025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文本框 5"/>
          <p:cNvSpPr txBox="1"/>
          <p:nvPr/>
        </p:nvSpPr>
        <p:spPr>
          <a:xfrm>
            <a:off x="1659466" y="5435600"/>
            <a:ext cx="6390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shared.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and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private</a:t>
            </a:r>
            <a:r>
              <a:rPr kumimoji="1" lang="en-US" altLang="zh-CN" sz="2000" dirty="0"/>
              <a:t>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79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6A3ED-205B-F148-B420-F1EF5A82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OLAP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5B2AB1-E8FD-4843-9AE6-73AFABCD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" y="3604944"/>
            <a:ext cx="9061807" cy="14221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50520B-C1E2-AB46-B0E0-E9E9573C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0385"/>
            <a:ext cx="9061807" cy="123394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6128C7-BFC5-0F46-9148-749D7C66ECBE}"/>
              </a:ext>
            </a:extLst>
          </p:cNvPr>
          <p:cNvSpPr/>
          <p:nvPr/>
        </p:nvSpPr>
        <p:spPr>
          <a:xfrm>
            <a:off x="1541123" y="5513506"/>
            <a:ext cx="5201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666666"/>
                </a:solidFill>
                <a:latin typeface="Arial" panose="020B0604020202020204" pitchFamily="34" charset="0"/>
              </a:rPr>
              <a:t>OLAP</a:t>
            </a:r>
            <a:r>
              <a:rPr lang="zh-CN" altLang="en-US" sz="2400" dirty="0">
                <a:solidFill>
                  <a:srgbClr val="666666"/>
                </a:solidFill>
                <a:latin typeface="Arial" panose="020B0604020202020204" pitchFamily="34" charset="0"/>
              </a:rPr>
              <a:t>：</a:t>
            </a:r>
            <a:r>
              <a:rPr lang="en" altLang="zh-CN" sz="2400" dirty="0">
                <a:solidFill>
                  <a:srgbClr val="666666"/>
                </a:solidFill>
                <a:latin typeface="Arial" panose="020B0604020202020204" pitchFamily="34" charset="0"/>
              </a:rPr>
              <a:t>Online Analytical Processing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96064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BEA072F7-1B9F-4FB0-B012-89DEA10BC45B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90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Data Scope Attributes</a:t>
            </a: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4356" y="1839119"/>
            <a:ext cx="8015287" cy="4095750"/>
          </a:xfrm>
          <a:noFill/>
        </p:spPr>
        <p:txBody>
          <a:bodyPr lIns="90488" tIns="44450" rIns="90488" bIns="44450"/>
          <a:lstStyle/>
          <a:p>
            <a:r>
              <a:rPr lang="en-US" altLang="zh-CN" sz="2800" dirty="0">
                <a:ea typeface="宋体" pitchFamily="2" charset="-122"/>
              </a:rPr>
              <a:t>The default status can be modified with</a:t>
            </a:r>
          </a:p>
          <a:p>
            <a:pPr lvl="1">
              <a:buFontTx/>
              <a:buNone/>
            </a:pPr>
            <a:r>
              <a:rPr lang="en-US" altLang="zh-CN" sz="2400" dirty="0">
                <a:latin typeface="Courier New" pitchFamily="49" charset="0"/>
                <a:ea typeface="宋体" pitchFamily="2" charset="-122"/>
              </a:rPr>
              <a:t>	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default (shared | none)</a:t>
            </a:r>
          </a:p>
          <a:p>
            <a:pPr>
              <a:lnSpc>
                <a:spcPct val="94000"/>
              </a:lnSpc>
            </a:pPr>
            <a:r>
              <a:rPr lang="en-US" altLang="zh-CN" sz="2800" dirty="0">
                <a:ea typeface="宋体" pitchFamily="2" charset="-122"/>
              </a:rPr>
              <a:t>Scoping attribute clauses </a:t>
            </a:r>
          </a:p>
          <a:p>
            <a:pPr lvl="1">
              <a:lnSpc>
                <a:spcPct val="94000"/>
              </a:lnSpc>
            </a:pPr>
            <a:endParaRPr lang="en-US" altLang="zh-CN" sz="2400" dirty="0">
              <a:latin typeface="Courier New" pitchFamily="49" charset="0"/>
              <a:ea typeface="宋体" pitchFamily="2" charset="-122"/>
            </a:endParaRPr>
          </a:p>
          <a:p>
            <a:pPr lvl="1">
              <a:lnSpc>
                <a:spcPct val="94000"/>
              </a:lnSpc>
              <a:buFontTx/>
              <a:buNone/>
            </a:pP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shared(</a:t>
            </a:r>
            <a:r>
              <a:rPr lang="en-US" altLang="zh-CN" sz="2400" b="1" dirty="0" err="1">
                <a:latin typeface="Courier New" pitchFamily="49" charset="0"/>
                <a:ea typeface="宋体" pitchFamily="2" charset="-122"/>
              </a:rPr>
              <a:t>varname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,…)</a:t>
            </a:r>
          </a:p>
          <a:p>
            <a:pPr lvl="1">
              <a:buFontTx/>
              <a:buNone/>
            </a:pPr>
            <a:endParaRPr lang="en-US" altLang="zh-CN" sz="2400" b="1" dirty="0">
              <a:latin typeface="Courier New" pitchFamily="49" charset="0"/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private(</a:t>
            </a:r>
            <a:r>
              <a:rPr lang="en-US" altLang="zh-CN" sz="2400" b="1" dirty="0" err="1">
                <a:latin typeface="Courier New" pitchFamily="49" charset="0"/>
                <a:ea typeface="宋体" pitchFamily="2" charset="-122"/>
              </a:rPr>
              <a:t>varname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299350502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60CBE21A-5029-433B-AFFF-E86E64F23736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91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The Private Clause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7638"/>
            <a:ext cx="8001000" cy="2120041"/>
          </a:xfrm>
        </p:spPr>
        <p:txBody>
          <a:bodyPr>
            <a:normAutofit fontScale="92500"/>
          </a:bodyPr>
          <a:lstStyle/>
          <a:p>
            <a:r>
              <a:rPr lang="en-US" altLang="zh-CN" sz="3000" dirty="0">
                <a:ea typeface="宋体" pitchFamily="2" charset="-122"/>
              </a:rPr>
              <a:t>Reproduces the variable for each thread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Variables are un-initialized; 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C++ object is default constructed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Any value external to the parallel region is undefined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4572000" y="2057400"/>
            <a:ext cx="3967163" cy="42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</a:pPr>
            <a:endParaRPr lang="zh-CN" altLang="en-US" sz="2400" b="0">
              <a:solidFill>
                <a:schemeClr val="tx1"/>
              </a:solidFill>
              <a:ea typeface="宋体" pitchFamily="2" charset="-122"/>
            </a:endParaRPr>
          </a:p>
        </p:txBody>
      </p:sp>
      <p:grpSp>
        <p:nvGrpSpPr>
          <p:cNvPr id="38918" name="Group 5"/>
          <p:cNvGrpSpPr>
            <a:grpSpLocks/>
          </p:cNvGrpSpPr>
          <p:nvPr/>
        </p:nvGrpSpPr>
        <p:grpSpPr bwMode="auto">
          <a:xfrm>
            <a:off x="1158081" y="3739519"/>
            <a:ext cx="6904037" cy="2400704"/>
            <a:chOff x="957" y="2283"/>
            <a:chExt cx="3357" cy="1227"/>
          </a:xfrm>
        </p:grpSpPr>
        <p:sp>
          <p:nvSpPr>
            <p:cNvPr id="38919" name="Rectangle 6"/>
            <p:cNvSpPr>
              <a:spLocks noChangeArrowheads="1"/>
            </p:cNvSpPr>
            <p:nvPr/>
          </p:nvSpPr>
          <p:spPr bwMode="auto">
            <a:xfrm>
              <a:off x="957" y="2297"/>
              <a:ext cx="3156" cy="119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972" y="2283"/>
              <a:ext cx="3342" cy="1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楷体_GB2312" pitchFamily="49" charset="-122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void* work(float* c,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N) {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float x, y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;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;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#pragma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omp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 parallel for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private(</a:t>
              </a:r>
              <a:r>
                <a:rPr lang="en-US" altLang="zh-CN" dirty="0" err="1">
                  <a:latin typeface="Courier New" pitchFamily="49" charset="0"/>
                  <a:ea typeface="宋体" pitchFamily="2" charset="-122"/>
                </a:rPr>
                <a:t>x,y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)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   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for(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=0;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&lt;N; 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++) {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	</a:t>
              </a:r>
              <a:r>
                <a:rPr lang="zh-CN" altLang="en-US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x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= a[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];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y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= b[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];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   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c[</a:t>
              </a:r>
              <a:r>
                <a:rPr lang="en-US" altLang="zh-CN" dirty="0" err="1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] =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x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+</a:t>
              </a: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latin typeface="Courier New" pitchFamily="49" charset="0"/>
                  <a:ea typeface="宋体" pitchFamily="2" charset="-122"/>
                </a:rPr>
                <a:t>y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;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 </a:t>
              </a:r>
              <a:r>
                <a:rPr lang="zh-CN" altLang="en-US" dirty="0">
                  <a:solidFill>
                    <a:srgbClr val="04E4FC"/>
                  </a:solidFill>
                  <a:latin typeface="Courier New" pitchFamily="49" charset="0"/>
                  <a:ea typeface="宋体" pitchFamily="2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}</a:t>
              </a:r>
            </a:p>
            <a:p>
              <a:pPr>
                <a:lnSpc>
                  <a:spcPct val="85000"/>
                </a:lnSpc>
                <a:spcBef>
                  <a:spcPct val="1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US" altLang="zh-CN" dirty="0">
                  <a:solidFill>
                    <a:schemeClr val="tx1"/>
                  </a:solidFill>
                  <a:latin typeface="Courier New" pitchFamily="49" charset="0"/>
                  <a:ea typeface="宋体" pitchFamily="2" charset="-122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96965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3BF30-0583-4E49-B62E-F4B5C968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3AAA2-51C9-5945-A2C7-8258D091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27058"/>
            <a:ext cx="8229600" cy="836987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FEB91D-686D-3146-AB74-EE613CC616E2}"/>
              </a:ext>
            </a:extLst>
          </p:cNvPr>
          <p:cNvSpPr/>
          <p:nvPr/>
        </p:nvSpPr>
        <p:spPr>
          <a:xfrm>
            <a:off x="457200" y="1360191"/>
            <a:ext cx="84806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for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private(sum)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++)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("In iteration %d,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%d!\n",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the loop, sum is %d\n", sum);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328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C8D8F-B3AC-C640-AB8D-FF1267E9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84418-692E-3C49-BDC0-5CFE5D2DE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40C535-47B0-0949-AC7D-358A40D85D37}"/>
              </a:ext>
            </a:extLst>
          </p:cNvPr>
          <p:cNvSpPr/>
          <p:nvPr/>
        </p:nvSpPr>
        <p:spPr>
          <a:xfrm>
            <a:off x="457200" y="160020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1, sum is 2!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2, sum is 4!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5, sum is 32724!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9, sum is 32728!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10, sum is 32729!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8, sum is 32727!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3, sum is 32722!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4, sum is 32726!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7, sum is 32726!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iteration 6, sum is 32725!</a:t>
            </a:r>
          </a:p>
          <a:p>
            <a:r>
              <a:rPr lang="zh-CN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 the loop, sum is 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FC7BEE-5B8D-B642-9C13-639754BD5C83}"/>
              </a:ext>
            </a:extLst>
          </p:cNvPr>
          <p:cNvSpPr txBox="1"/>
          <p:nvPr/>
        </p:nvSpPr>
        <p:spPr>
          <a:xfrm>
            <a:off x="1147482" y="5831671"/>
            <a:ext cx="68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It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obviously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sum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not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initialized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parallel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threads,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how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initialize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it?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25354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3BF30-0583-4E49-B62E-F4B5C968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Firstprivate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3AAA2-51C9-5945-A2C7-8258D091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27058"/>
            <a:ext cx="8229600" cy="83698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Initialize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threads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FEB91D-686D-3146-AB74-EE613CC616E2}"/>
              </a:ext>
            </a:extLst>
          </p:cNvPr>
          <p:cNvSpPr/>
          <p:nvPr/>
        </p:nvSpPr>
        <p:spPr>
          <a:xfrm>
            <a:off x="457200" y="1360191"/>
            <a:ext cx="84806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for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firstprivate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++)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("In iteration %d,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%d!\n",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the loop, sum is %d\n", sum);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494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EECDAF-549A-044A-806E-4EEAB7B63E67}"/>
              </a:ext>
            </a:extLst>
          </p:cNvPr>
          <p:cNvSpPr/>
          <p:nvPr/>
        </p:nvSpPr>
        <p:spPr>
          <a:xfrm>
            <a:off x="770965" y="537882"/>
            <a:ext cx="608703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In iteration 8, sum is 8!</a:t>
            </a:r>
          </a:p>
          <a:p>
            <a:r>
              <a:rPr lang="zh-CN" altLang="en-US" sz="3200" dirty="0"/>
              <a:t>In iteration 1, sum is 1!</a:t>
            </a:r>
          </a:p>
          <a:p>
            <a:r>
              <a:rPr lang="zh-CN" altLang="en-US" sz="3200" dirty="0"/>
              <a:t>In iteration 2, sum is 3!</a:t>
            </a:r>
          </a:p>
          <a:p>
            <a:r>
              <a:rPr lang="zh-CN" altLang="en-US" sz="3200" dirty="0"/>
              <a:t>In iteration 9, sum is 9!</a:t>
            </a:r>
          </a:p>
          <a:p>
            <a:r>
              <a:rPr lang="zh-CN" altLang="en-US" sz="3200" dirty="0"/>
              <a:t>In iteration 6, sum is 6!</a:t>
            </a:r>
          </a:p>
          <a:p>
            <a:r>
              <a:rPr lang="zh-CN" altLang="en-US" sz="3200" dirty="0"/>
              <a:t>In iteration 3, sum is 3!</a:t>
            </a:r>
          </a:p>
          <a:p>
            <a:r>
              <a:rPr lang="zh-CN" altLang="en-US" sz="3200" dirty="0"/>
              <a:t>In iteration 4, sum is 7!</a:t>
            </a:r>
          </a:p>
          <a:p>
            <a:r>
              <a:rPr lang="zh-CN" altLang="en-US" sz="3200" dirty="0"/>
              <a:t>In iteration 10, sum is 10!</a:t>
            </a:r>
          </a:p>
          <a:p>
            <a:r>
              <a:rPr lang="zh-CN" altLang="en-US" sz="3200" dirty="0"/>
              <a:t>In iteration 7, sum is 7!</a:t>
            </a:r>
          </a:p>
          <a:p>
            <a:r>
              <a:rPr lang="zh-CN" altLang="en-US" sz="3200" dirty="0"/>
              <a:t>In iteration 5, sum is 5!</a:t>
            </a:r>
          </a:p>
          <a:p>
            <a:r>
              <a:rPr lang="zh-CN" altLang="en-US" sz="3200" dirty="0"/>
              <a:t>After the loop, sum is 0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2A0EE0-E811-5E4B-882C-ED0AB611EFED}"/>
              </a:ext>
            </a:extLst>
          </p:cNvPr>
          <p:cNvSpPr txBox="1"/>
          <p:nvPr/>
        </p:nvSpPr>
        <p:spPr>
          <a:xfrm>
            <a:off x="5665694" y="1188212"/>
            <a:ext cx="2922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Guess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thread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used?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How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loop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iterations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distributed?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07E3D0-4CFD-BC49-B612-684E9A5B9140}"/>
              </a:ext>
            </a:extLst>
          </p:cNvPr>
          <p:cNvSpPr txBox="1"/>
          <p:nvPr/>
        </p:nvSpPr>
        <p:spPr>
          <a:xfrm>
            <a:off x="5665693" y="3617647"/>
            <a:ext cx="2922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don’t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passed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loop,how</a:t>
            </a:r>
            <a:r>
              <a:rPr kumimoji="1" lang="en-US" altLang="zh-CN" sz="2400" dirty="0"/>
              <a:t>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0396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3BF30-0583-4E49-B62E-F4B5C968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lastprivate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3AAA2-51C9-5945-A2C7-8258D0912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27058"/>
            <a:ext cx="8229600" cy="83698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last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iteration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global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FEB91D-686D-3146-AB74-EE613CC616E2}"/>
              </a:ext>
            </a:extLst>
          </p:cNvPr>
          <p:cNvSpPr/>
          <p:nvPr/>
        </p:nvSpPr>
        <p:spPr>
          <a:xfrm>
            <a:off x="233082" y="1360191"/>
            <a:ext cx="87047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#pragma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for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firstprivate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(sum)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lastprivate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10;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++)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("In iteration %d,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%d!\n",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("After the loop, sum is %d\n",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8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FEECDAF-549A-044A-806E-4EEAB7B63E67}"/>
              </a:ext>
            </a:extLst>
          </p:cNvPr>
          <p:cNvSpPr/>
          <p:nvPr/>
        </p:nvSpPr>
        <p:spPr>
          <a:xfrm>
            <a:off x="573742" y="251011"/>
            <a:ext cx="608703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$ ./</a:t>
            </a:r>
            <a:r>
              <a:rPr lang="en-US" altLang="zh-CN" sz="2800" dirty="0" err="1"/>
              <a:t>lastprivate</a:t>
            </a:r>
            <a:endParaRPr lang="en-US" altLang="zh-CN" sz="2800" dirty="0"/>
          </a:p>
          <a:p>
            <a:r>
              <a:rPr lang="en-US" altLang="zh-CN" sz="2800" dirty="0"/>
              <a:t>In iteration 3, sum is 3!</a:t>
            </a:r>
          </a:p>
          <a:p>
            <a:r>
              <a:rPr lang="en-US" altLang="zh-CN" sz="2800" dirty="0"/>
              <a:t>In iteration 4, sum is 7!</a:t>
            </a:r>
          </a:p>
          <a:p>
            <a:r>
              <a:rPr lang="en-US" altLang="zh-CN" sz="2800" dirty="0"/>
              <a:t>In iteration 10, sum is 10!</a:t>
            </a:r>
          </a:p>
          <a:p>
            <a:r>
              <a:rPr lang="en-US" altLang="zh-CN" sz="2800" dirty="0"/>
              <a:t>In iteration 5, sum is 5!</a:t>
            </a:r>
          </a:p>
          <a:p>
            <a:r>
              <a:rPr lang="en-US" altLang="zh-CN" sz="2800" dirty="0"/>
              <a:t>In iteration 7, sum is 7!</a:t>
            </a:r>
          </a:p>
          <a:p>
            <a:r>
              <a:rPr lang="en-US" altLang="zh-CN" sz="2800" dirty="0"/>
              <a:t>In iteration 9, sum is 9!</a:t>
            </a:r>
          </a:p>
          <a:p>
            <a:r>
              <a:rPr lang="en-US" altLang="zh-CN" sz="2800" dirty="0"/>
              <a:t>In iteration 8, sum is 8!</a:t>
            </a:r>
          </a:p>
          <a:p>
            <a:r>
              <a:rPr lang="en-US" altLang="zh-CN" sz="2800" dirty="0"/>
              <a:t>In iteration 1, sum is 1!</a:t>
            </a:r>
          </a:p>
          <a:p>
            <a:r>
              <a:rPr lang="en-US" altLang="zh-CN" sz="2800" dirty="0"/>
              <a:t>In iteration 2, sum is 3!</a:t>
            </a:r>
          </a:p>
          <a:p>
            <a:r>
              <a:rPr lang="en-US" altLang="zh-CN" sz="2800" dirty="0"/>
              <a:t>In iteration 6, sum is 6!</a:t>
            </a:r>
          </a:p>
          <a:p>
            <a:r>
              <a:rPr lang="en-US" altLang="zh-CN" sz="2800" dirty="0"/>
              <a:t>After the loop, sum is 10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2A0EE0-E811-5E4B-882C-ED0AB611EFED}"/>
              </a:ext>
            </a:extLst>
          </p:cNvPr>
          <p:cNvSpPr txBox="1"/>
          <p:nvPr/>
        </p:nvSpPr>
        <p:spPr>
          <a:xfrm>
            <a:off x="251012" y="5853497"/>
            <a:ext cx="889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value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iteration,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not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something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expected...,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shared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indeed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424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fld id="{12B5FBFF-BEED-4950-995B-BEDBCFB4391C}" type="slidenum">
              <a:rPr lang="zh-CN" altLang="en-US" sz="1400" b="0" smtClean="0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pPr/>
              <a:t>98</a:t>
            </a:fld>
            <a:endParaRPr lang="en-US" altLang="zh-CN" sz="1400" b="0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Change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to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shared</a:t>
            </a:r>
            <a:r>
              <a:rPr lang="zh-CN" altLang="en-US" dirty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1119188" y="1800225"/>
            <a:ext cx="6896100" cy="2674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float dot_prod(float* a, float* b, int N) 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{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float</a:t>
            </a: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sum = 0.0</a:t>
            </a: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#pragma omp parallel for</a:t>
            </a:r>
            <a:r>
              <a:rPr lang="en-US" altLang="zh-CN">
                <a:solidFill>
                  <a:schemeClr val="accent2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shared(sum)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  </a:t>
            </a: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for(int i=0; i&lt;N; i++) {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    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sum</a:t>
            </a: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+=</a:t>
            </a: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a[i] * b[i];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 }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  return</a:t>
            </a:r>
            <a:r>
              <a:rPr lang="en-US" altLang="zh-CN">
                <a:solidFill>
                  <a:srgbClr val="04E4FC"/>
                </a:solidFill>
                <a:latin typeface="Courier New" pitchFamily="49" charset="0"/>
                <a:ea typeface="宋体" pitchFamily="2" charset="-122"/>
              </a:rPr>
              <a:t> </a:t>
            </a:r>
            <a:r>
              <a:rPr lang="en-US" altLang="zh-CN">
                <a:latin typeface="Courier New" pitchFamily="49" charset="0"/>
                <a:ea typeface="宋体" pitchFamily="2" charset="-122"/>
              </a:rPr>
              <a:t>sum</a:t>
            </a: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;</a:t>
            </a:r>
          </a:p>
          <a:p>
            <a:pPr>
              <a:lnSpc>
                <a:spcPct val="85000"/>
              </a:lnSpc>
              <a:spcBef>
                <a:spcPct val="1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altLang="zh-CN">
                <a:solidFill>
                  <a:schemeClr val="tx1"/>
                </a:solidFill>
                <a:latin typeface="Courier New" pitchFamily="49" charset="0"/>
                <a:ea typeface="宋体" pitchFamily="2" charset="-122"/>
              </a:rPr>
              <a:t>}</a:t>
            </a:r>
          </a:p>
        </p:txBody>
      </p:sp>
      <p:sp>
        <p:nvSpPr>
          <p:cNvPr id="1285124" name="Text Box 4"/>
          <p:cNvSpPr txBox="1">
            <a:spLocks noChangeArrowheads="1"/>
          </p:cNvSpPr>
          <p:nvPr/>
        </p:nvSpPr>
        <p:spPr bwMode="auto">
          <a:xfrm>
            <a:off x="2017713" y="4924425"/>
            <a:ext cx="4933950" cy="641350"/>
          </a:xfrm>
          <a:prstGeom prst="rect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3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What is Wrong?</a:t>
            </a:r>
          </a:p>
        </p:txBody>
      </p:sp>
    </p:spTree>
    <p:extLst>
      <p:ext uri="{BB962C8B-B14F-4D97-AF65-F5344CB8AC3E}">
        <p14:creationId xmlns:p14="http://schemas.microsoft.com/office/powerpoint/2010/main" val="40773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512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7257B-9BEB-E941-A4B3-54DD94B1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E58FFF-BFE8-4344-A444-A4D88B35C387}"/>
              </a:ext>
            </a:extLst>
          </p:cNvPr>
          <p:cNvSpPr/>
          <p:nvPr/>
        </p:nvSpPr>
        <p:spPr>
          <a:xfrm>
            <a:off x="833718" y="120472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In iteration 8, sum is 8!</a:t>
            </a:r>
          </a:p>
          <a:p>
            <a:r>
              <a:rPr lang="zh-CN" altLang="en-US" sz="2800" dirty="0"/>
              <a:t>In iteration 1, sum is 1!</a:t>
            </a:r>
          </a:p>
          <a:p>
            <a:r>
              <a:rPr lang="zh-CN" altLang="en-US" sz="2800" dirty="0"/>
              <a:t>In iteration 2, sum is 34!</a:t>
            </a:r>
          </a:p>
          <a:p>
            <a:r>
              <a:rPr lang="zh-CN" altLang="en-US" sz="2800" dirty="0"/>
              <a:t>In iteration 7, sum is 13!</a:t>
            </a:r>
          </a:p>
          <a:p>
            <a:r>
              <a:rPr lang="zh-CN" altLang="en-US" sz="2800" dirty="0"/>
              <a:t>In iteration 5, sum is 6!</a:t>
            </a:r>
          </a:p>
          <a:p>
            <a:r>
              <a:rPr lang="zh-CN" altLang="en-US" sz="2800" dirty="0"/>
              <a:t>In iteration 9, sum is 22!</a:t>
            </a:r>
          </a:p>
          <a:p>
            <a:r>
              <a:rPr lang="zh-CN" altLang="en-US" sz="2800" dirty="0"/>
              <a:t>In iteration 6, sum is 22!</a:t>
            </a:r>
          </a:p>
          <a:p>
            <a:r>
              <a:rPr lang="zh-CN" altLang="en-US" sz="2800" dirty="0"/>
              <a:t>In iteration 10, sum is 32!</a:t>
            </a:r>
          </a:p>
          <a:p>
            <a:r>
              <a:rPr lang="zh-CN" altLang="en-US" sz="2800" dirty="0"/>
              <a:t>In iteration 3, sum is 16!</a:t>
            </a:r>
          </a:p>
          <a:p>
            <a:r>
              <a:rPr lang="zh-CN" altLang="en-US" sz="2800" dirty="0"/>
              <a:t>In iteration 4, sum is 38!</a:t>
            </a:r>
          </a:p>
          <a:p>
            <a:r>
              <a:rPr lang="zh-CN" altLang="en-US" sz="2800" dirty="0"/>
              <a:t>After the loop, sum is 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624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63"/>
  <p:tag name="CVB" val="163"/>
  <p:tag name="BSN" val="163"/>
  <p:tag name="SVT" val="FALSE"/>
  <p:tag name="NBP" val="1"/>
  <p:tag name="SPT" val="FALSE"/>
  <p:tag name="CII" val="1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64"/>
  <p:tag name="CVB" val="164"/>
  <p:tag name="BSN" val="164"/>
  <p:tag name="SVT" val="FALSE"/>
  <p:tag name="NBP" val="1"/>
  <p:tag name="SPT" val="FALSE"/>
  <p:tag name="CII" val="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WI" val="165"/>
  <p:tag name="CVB" val="165"/>
  <p:tag name="BSN" val="165"/>
  <p:tag name="SVT" val="FALSE"/>
  <p:tag name="NBP" val="1"/>
  <p:tag name="SPT" val="FALSE"/>
  <p:tag name="CII" val="165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26974</TotalTime>
  <Words>7479</Words>
  <Application>Microsoft Macintosh PowerPoint</Application>
  <PresentationFormat>全屏显示(4:3)</PresentationFormat>
  <Paragraphs>1356</Paragraphs>
  <Slides>117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32" baseType="lpstr">
      <vt:lpstr>fell</vt:lpstr>
      <vt:lpstr>Proxima Nova</vt:lpstr>
      <vt:lpstr>SegoeBook</vt:lpstr>
      <vt:lpstr>Arial</vt:lpstr>
      <vt:lpstr>Calibri</vt:lpstr>
      <vt:lpstr>Cambria Math</vt:lpstr>
      <vt:lpstr>Courier New</vt:lpstr>
      <vt:lpstr>Helvetica</vt:lpstr>
      <vt:lpstr>Symbol</vt:lpstr>
      <vt:lpstr>Tahoma</vt:lpstr>
      <vt:lpstr>Times</vt:lpstr>
      <vt:lpstr>Times New Roman</vt:lpstr>
      <vt:lpstr>Verdana</vt:lpstr>
      <vt:lpstr>Wingdings</vt:lpstr>
      <vt:lpstr>Office 主题</vt:lpstr>
      <vt:lpstr>Introduction to Big Data Systems </vt:lpstr>
      <vt:lpstr>Tutor and TA</vt:lpstr>
      <vt:lpstr>1. Introduction to Big Data – A Computer System Perspective</vt:lpstr>
      <vt:lpstr>PowerPoint 演示文稿</vt:lpstr>
      <vt:lpstr>Collect</vt:lpstr>
      <vt:lpstr>Move/Store</vt:lpstr>
      <vt:lpstr>Various Data Format</vt:lpstr>
      <vt:lpstr>Explore/Aggregate</vt:lpstr>
      <vt:lpstr>OLAP query Examples</vt:lpstr>
      <vt:lpstr>PowerPoint 演示文稿</vt:lpstr>
      <vt:lpstr>PageRank</vt:lpstr>
      <vt:lpstr>PageRank Algorithm</vt:lpstr>
      <vt:lpstr>The algorithms seems simple </vt:lpstr>
      <vt:lpstr>Special Systems are required to process these big data</vt:lpstr>
      <vt:lpstr>PowerPoint 演示文稿</vt:lpstr>
      <vt:lpstr>More realistic data+AI pipeline</vt:lpstr>
      <vt:lpstr>Hadoop Ecosystem Overview*</vt:lpstr>
      <vt:lpstr>2. Course Syllabus</vt:lpstr>
      <vt:lpstr>Prerequisite courses</vt:lpstr>
      <vt:lpstr>Course structure(Tsinghua Campus)</vt:lpstr>
      <vt:lpstr>Course structure(Global online)</vt:lpstr>
      <vt:lpstr>Main topics</vt:lpstr>
      <vt:lpstr>PART I</vt:lpstr>
      <vt:lpstr>PART II</vt:lpstr>
      <vt:lpstr>PART III</vt:lpstr>
      <vt:lpstr>PART IV(Optional)</vt:lpstr>
      <vt:lpstr>3.Principles of Parallel Computing</vt:lpstr>
      <vt:lpstr>Challenges of Big data processing</vt:lpstr>
      <vt:lpstr>Impact of parallel computing</vt:lpstr>
      <vt:lpstr>Impact of parallel computing</vt:lpstr>
      <vt:lpstr>Impact of parallel computing</vt:lpstr>
      <vt:lpstr>Power and heat blocks frequency</vt:lpstr>
      <vt:lpstr>Moore’s law gives more transistors</vt:lpstr>
      <vt:lpstr>A First order estimation on the power efficiency of a dual core processor</vt:lpstr>
      <vt:lpstr>PowerPoint 演示文稿</vt:lpstr>
      <vt:lpstr>3. Principles of Parallel Computing</vt:lpstr>
      <vt:lpstr>A Fundamental Question for Parallel Computing</vt:lpstr>
      <vt:lpstr>Two laws in parallel computing(1)</vt:lpstr>
      <vt:lpstr>Two laws in parallel computing(2)</vt:lpstr>
      <vt:lpstr>In the real world</vt:lpstr>
      <vt:lpstr>3.Principles of Parallel Computing</vt:lpstr>
      <vt:lpstr>Major issues of Parallel Programming</vt:lpstr>
      <vt:lpstr>So what is the rule behind correct  parallelism?</vt:lpstr>
      <vt:lpstr>How Loop 2 are executed in parallel?</vt:lpstr>
      <vt:lpstr>PowerPoint 演示文稿</vt:lpstr>
      <vt:lpstr>PowerPoint 演示文稿</vt:lpstr>
      <vt:lpstr>PowerPoint 演示文稿</vt:lpstr>
      <vt:lpstr>Dependence blocks parallelization</vt:lpstr>
      <vt:lpstr>Voltage/Frequency of processor can be tuned</vt:lpstr>
      <vt:lpstr>Load Balance</vt:lpstr>
      <vt:lpstr>Load balance examples</vt:lpstr>
      <vt:lpstr>Data race example</vt:lpstr>
      <vt:lpstr>Experimental Results</vt:lpstr>
      <vt:lpstr>What and Why Parallelism</vt:lpstr>
      <vt:lpstr>Q&amp;A  &amp; break 2</vt:lpstr>
      <vt:lpstr>4. Thread-based parallel programming</vt:lpstr>
      <vt:lpstr>Shared Memory Programming Model</vt:lpstr>
      <vt:lpstr>The Pthreads "hello, world" Program</vt:lpstr>
      <vt:lpstr>Execution of Threaded“hello, world”</vt:lpstr>
      <vt:lpstr>Posix Threads (Pthreads) Interface</vt:lpstr>
      <vt:lpstr>Examples: Calculate the sum of an array</vt:lpstr>
      <vt:lpstr>Main threads</vt:lpstr>
      <vt:lpstr>Bad - Thread</vt:lpstr>
      <vt:lpstr>Semaphores</vt:lpstr>
      <vt:lpstr>C Semaphore Operations</vt:lpstr>
      <vt:lpstr>Good - Thread</vt:lpstr>
      <vt:lpstr>Pthread Summary</vt:lpstr>
      <vt:lpstr>Issues with Pthreads</vt:lpstr>
      <vt:lpstr>Q&amp;A  &amp; break 3</vt:lpstr>
      <vt:lpstr>5. OpenMP Parallel Programming</vt:lpstr>
      <vt:lpstr>Introduction to OpenMP</vt:lpstr>
      <vt:lpstr>A Programmer’s View of OpenMP</vt:lpstr>
      <vt:lpstr>PowerPoint 演示文稿</vt:lpstr>
      <vt:lpstr>HelloWorld of OpenMP</vt:lpstr>
      <vt:lpstr>Compile and Run</vt:lpstr>
      <vt:lpstr>HelloWorld 2</vt:lpstr>
      <vt:lpstr>PowerPoint 演示文稿</vt:lpstr>
      <vt:lpstr>SPMD and Worksharing</vt:lpstr>
      <vt:lpstr>Parallel Loop</vt:lpstr>
      <vt:lpstr>PowerPoint 演示文稿</vt:lpstr>
      <vt:lpstr>PowerPoint 演示文稿</vt:lpstr>
      <vt:lpstr>OpenMP Array Sum Example</vt:lpstr>
      <vt:lpstr>PowerPoint 演示文稿</vt:lpstr>
      <vt:lpstr>5. OpenMP Parallel Programming</vt:lpstr>
      <vt:lpstr>Programming Model – Data Sharing</vt:lpstr>
      <vt:lpstr>Programming Model – Data Sharing</vt:lpstr>
      <vt:lpstr>Data Environment</vt:lpstr>
      <vt:lpstr>Data Environment</vt:lpstr>
      <vt:lpstr>PowerPoint 演示文稿</vt:lpstr>
      <vt:lpstr>Data Scope Attributes</vt:lpstr>
      <vt:lpstr>The Private Clause</vt:lpstr>
      <vt:lpstr>Examples of private</vt:lpstr>
      <vt:lpstr>PowerPoint 演示文稿</vt:lpstr>
      <vt:lpstr>Firstprivate</vt:lpstr>
      <vt:lpstr>PowerPoint 演示文稿</vt:lpstr>
      <vt:lpstr>lastprivate</vt:lpstr>
      <vt:lpstr>PowerPoint 演示文稿</vt:lpstr>
      <vt:lpstr>Change to shared </vt:lpstr>
      <vt:lpstr>PowerPoint 演示文稿</vt:lpstr>
      <vt:lpstr>Q&amp;A  &amp; break 4</vt:lpstr>
      <vt:lpstr>5. OpenMP Parallel Programming</vt:lpstr>
      <vt:lpstr>OpenMP Critical Construct</vt:lpstr>
      <vt:lpstr>Protect Shared Data</vt:lpstr>
      <vt:lpstr>Review what we have done with PThreads</vt:lpstr>
      <vt:lpstr>OpenMP Reduction Clause</vt:lpstr>
      <vt:lpstr>C/C++ Reduction Operations</vt:lpstr>
      <vt:lpstr>Sum of an Array</vt:lpstr>
      <vt:lpstr>OpenMP example: Pi calculation</vt:lpstr>
      <vt:lpstr>PowerPoint 演示文稿</vt:lpstr>
      <vt:lpstr>5. OpenMP Parallel Programming</vt:lpstr>
      <vt:lpstr>Assigning Iterations</vt:lpstr>
      <vt:lpstr>Schedule Clause Example</vt:lpstr>
      <vt:lpstr>Static Scheduling</vt:lpstr>
      <vt:lpstr>Dynamic Scheduling</vt:lpstr>
      <vt:lpstr>Guided Scheduling</vt:lpstr>
      <vt:lpstr>Scheduling in OpenMP</vt:lpstr>
      <vt:lpstr>Thanks</vt:lpstr>
    </vt:vector>
  </TitlesOfParts>
  <Company>Tsinghua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wenguang</dc:creator>
  <cp:lastModifiedBy>Microsoft Office User</cp:lastModifiedBy>
  <cp:revision>267</cp:revision>
  <dcterms:created xsi:type="dcterms:W3CDTF">2015-03-01T08:00:15Z</dcterms:created>
  <dcterms:modified xsi:type="dcterms:W3CDTF">2023-09-18T01:21:50Z</dcterms:modified>
</cp:coreProperties>
</file>